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78" r:id="rId3"/>
    <p:sldId id="258" r:id="rId4"/>
    <p:sldId id="259" r:id="rId5"/>
    <p:sldId id="257" r:id="rId6"/>
    <p:sldId id="260" r:id="rId7"/>
    <p:sldId id="279" r:id="rId8"/>
    <p:sldId id="280" r:id="rId9"/>
    <p:sldId id="261" r:id="rId10"/>
    <p:sldId id="263" r:id="rId11"/>
    <p:sldId id="264" r:id="rId12"/>
    <p:sldId id="262" r:id="rId13"/>
    <p:sldId id="265" r:id="rId14"/>
    <p:sldId id="266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C4ADE-B0E4-48E8-8DDE-EB3481C423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E07D-EE19-4793-95DE-2005F91578B3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66C27-7606-44E8-80C4-AEE03EE6F9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6AA1B-1372-49DC-BE12-6F900E05474D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395A4-9BA7-49A2-8905-E5CD977472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3807-9618-4E44-897E-312B1673A2AE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45667-1AF8-4B44-B64B-91348602A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EA6E-EC84-4842-B12D-D589D1F55EC0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22B4-382C-40A5-99AC-3938D7283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20305-F65A-4938-AF5B-02612AEE842C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1B0EB-577D-4A0C-893E-B6EF5C5A17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9C2E-5492-46AF-A079-6CF401292A9E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B7F2A-B176-48DC-A15F-6437B964F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BB84-9303-4462-9625-CEDC74226DF2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60D5-FCC7-4E76-B15D-D916AD7D38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33403-9145-4230-8B9C-C5A8961E56FA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DD152-8370-4CAD-902E-E7EDCE4AAD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89F0A-D475-4F4C-8EAA-1D27043784E4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43573-04AB-43EE-BD84-30BEF72A49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2F47-4F2D-4D61-977E-F5811B5CDA11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3C9A-2E86-4F8A-945A-AAFA1EE6E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DBB8B-BF0F-42C0-AFAD-EC4AC13E9C90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9577993-7261-48D3-BF8F-993FAE176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2EDE0073-C6CD-435D-AACC-59150DBF91E8}" type="datetime1">
              <a:rPr lang="en-US"/>
              <a:pPr>
                <a:defRPr/>
              </a:pPr>
              <a:t>2/21/2013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0" r:id="rId2"/>
    <p:sldLayoutId id="2147483959" r:id="rId3"/>
    <p:sldLayoutId id="2147483958" r:id="rId4"/>
    <p:sldLayoutId id="2147483957" r:id="rId5"/>
    <p:sldLayoutId id="2147483956" r:id="rId6"/>
    <p:sldLayoutId id="2147483955" r:id="rId7"/>
    <p:sldLayoutId id="2147483954" r:id="rId8"/>
    <p:sldLayoutId id="2147483953" r:id="rId9"/>
    <p:sldLayoutId id="2147483952" r:id="rId10"/>
    <p:sldLayoutId id="214748395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C0E0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24E5B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upine_posi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HEADACHE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year module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Migraine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May be preceded by an aura (10-20%)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Typically visual symptoms: eg - scintillating scotoma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More common in females, often have family hx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Typically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Recurrent in nature</a:t>
            </a:r>
          </a:p>
          <a:p>
            <a:pPr marL="1005840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Same or similar onset/severity/triggers/associated symptoms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Gradual onset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Moderate to severe intensity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Frontal, unilateral, pulsating in nature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Accompanied by photo/phonophobia, nausea/vomiting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Lasts up to 72 hours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Sometimes may be preceded or accompanied with focal neurological deficits 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 this is a diagnosis of exclusion! 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Cluster headache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Typically affects young men</a:t>
            </a:r>
          </a:p>
          <a:p>
            <a:pPr eaLnBrk="1" hangingPunct="1"/>
            <a:r>
              <a:rPr lang="en-US" smtClean="0"/>
              <a:t>Intense unilateral periocular headaches that come in clusters	with complete recovery between attacks</a:t>
            </a:r>
          </a:p>
          <a:p>
            <a:pPr lvl="1" eaLnBrk="1" hangingPunct="1"/>
            <a:r>
              <a:rPr lang="en-US" smtClean="0"/>
              <a:t>Eg: 30-90 mins 1-6x/day for 2 weeks</a:t>
            </a:r>
          </a:p>
          <a:p>
            <a:pPr eaLnBrk="1" hangingPunct="1"/>
            <a:r>
              <a:rPr lang="en-US" smtClean="0"/>
              <a:t>Often associated with unilateral autonomic symptoms</a:t>
            </a:r>
          </a:p>
          <a:p>
            <a:pPr lvl="1" eaLnBrk="1" hangingPunct="1"/>
            <a:r>
              <a:rPr lang="en-US" smtClean="0"/>
              <a:t>Ptosis/miosis</a:t>
            </a:r>
          </a:p>
          <a:p>
            <a:pPr lvl="1" eaLnBrk="1" hangingPunct="1"/>
            <a:r>
              <a:rPr lang="en-US" smtClean="0"/>
              <a:t>Lacrimation/rhinorrhoea/nasal congestion </a:t>
            </a:r>
          </a:p>
          <a:p>
            <a:pPr lvl="1" eaLnBrk="1" hangingPunct="1"/>
            <a:r>
              <a:rPr lang="en-US" smtClean="0"/>
              <a:t>Conjunctival injection</a:t>
            </a:r>
          </a:p>
          <a:p>
            <a:pPr eaLnBrk="1" hangingPunct="1"/>
            <a:r>
              <a:rPr lang="en-US" smtClean="0"/>
              <a:t>High flow oxygen therapy is a very effective treatment</a:t>
            </a:r>
          </a:p>
          <a:p>
            <a:pPr lvl="1" eaLnBrk="1" hangingPunct="1"/>
            <a:r>
              <a:rPr lang="en-US" smtClean="0"/>
              <a:t>Also sumitriptan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Subarachnoid haemorrhage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Typically sudden onset, worst ever headache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“thunderclap”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commonly occiptonucal in location 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Can just present with sudden onset neck pain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Can be associated with syncope, vomiting, decreased LOC, focal neurological deficit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½ will present to ED with a </a:t>
            </a:r>
            <a:r>
              <a:rPr lang="en-US" i="1" dirty="0" smtClean="0"/>
              <a:t>completely normal</a:t>
            </a:r>
            <a:r>
              <a:rPr lang="en-US" dirty="0" smtClean="0"/>
              <a:t> neurological examination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“sentinel bleed” (ie: leak) can </a:t>
            </a:r>
            <a:r>
              <a:rPr lang="en-US" i="1" dirty="0" smtClean="0"/>
              <a:t>completely resolve </a:t>
            </a:r>
            <a:r>
              <a:rPr lang="en-US" dirty="0" smtClean="0"/>
              <a:t>with no or very little analgesia	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next bleed is generally catastrophic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Standard of diagnostic care at present is a CT head followed by a LP at least 12h after onset of headache if this is normal (looking for blood in the CSF/xanthochromia)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*watch this space: there is some evidence that if the CT is performed within 6h of onset of headache, that a normal CT may be enough to rule out SAH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Tumours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Around 50% of people with brain tumours will have no headache</a:t>
            </a:r>
          </a:p>
          <a:p>
            <a:pPr eaLnBrk="1" hangingPunct="1"/>
            <a:r>
              <a:rPr lang="en-US" smtClean="0"/>
              <a:t>May present with signs of increased ICP</a:t>
            </a:r>
          </a:p>
          <a:p>
            <a:pPr lvl="1" eaLnBrk="1" hangingPunct="1"/>
            <a:r>
              <a:rPr lang="en-US" smtClean="0"/>
              <a:t>Worse in the morning</a:t>
            </a:r>
          </a:p>
          <a:p>
            <a:pPr lvl="1" eaLnBrk="1" hangingPunct="1"/>
            <a:r>
              <a:rPr lang="en-US" smtClean="0"/>
              <a:t>Associated vomiting </a:t>
            </a:r>
          </a:p>
          <a:p>
            <a:pPr eaLnBrk="1" hangingPunct="1"/>
            <a:r>
              <a:rPr lang="en-US" smtClean="0"/>
              <a:t>Can present with seizure</a:t>
            </a:r>
          </a:p>
          <a:p>
            <a:pPr eaLnBrk="1" hangingPunct="1"/>
            <a:r>
              <a:rPr lang="en-US" smtClean="0"/>
              <a:t>May have associated neurological deficits </a:t>
            </a:r>
          </a:p>
          <a:p>
            <a:pPr lvl="1" eaLnBrk="1" hangingPunct="1"/>
            <a:r>
              <a:rPr lang="en-US" smtClean="0"/>
              <a:t>Focal deficits, visual symptoms, ataxia</a:t>
            </a:r>
          </a:p>
          <a:p>
            <a:pPr eaLnBrk="1" hangingPunct="1"/>
            <a:r>
              <a:rPr lang="en-US" smtClean="0"/>
              <a:t>Can be uni or bilateral, continuous or intermittant</a:t>
            </a:r>
          </a:p>
          <a:p>
            <a:pPr eaLnBrk="1" hangingPunct="1"/>
            <a:r>
              <a:rPr lang="en-US" smtClean="0"/>
              <a:t>Think of this if a patient has presented with a subacute onset of worsening headaches unlike those experienced before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Temporal arteritis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Usually occurs in women &gt;50 years </a:t>
            </a:r>
          </a:p>
          <a:p>
            <a:pPr eaLnBrk="1" hangingPunct="1"/>
            <a:r>
              <a:rPr lang="en-US" smtClean="0"/>
              <a:t>Typically unilateral piercing temporal pain with tenderness over the (often non-pulsitile) temporal artery </a:t>
            </a:r>
          </a:p>
          <a:p>
            <a:pPr eaLnBrk="1" hangingPunct="1"/>
            <a:r>
              <a:rPr lang="en-US" smtClean="0"/>
              <a:t>May have associated claudication symptoms</a:t>
            </a:r>
          </a:p>
          <a:p>
            <a:pPr lvl="1" eaLnBrk="1" hangingPunct="1"/>
            <a:r>
              <a:rPr lang="en-US" smtClean="0"/>
              <a:t>TMJ pain with chewing</a:t>
            </a:r>
          </a:p>
          <a:p>
            <a:pPr eaLnBrk="1" hangingPunct="1"/>
            <a:r>
              <a:rPr lang="en-US" smtClean="0"/>
              <a:t>Strongly associated with polymyalgia rheumatica</a:t>
            </a:r>
          </a:p>
          <a:p>
            <a:pPr eaLnBrk="1" hangingPunct="1"/>
            <a:r>
              <a:rPr lang="en-US" smtClean="0"/>
              <a:t>Inflammatory markers (ESR/CRP) typically raised</a:t>
            </a:r>
          </a:p>
          <a:p>
            <a:pPr eaLnBrk="1" hangingPunct="1"/>
            <a:r>
              <a:rPr lang="en-US" smtClean="0"/>
              <a:t>Diagnosis is by temporal artery biopsy</a:t>
            </a:r>
          </a:p>
          <a:p>
            <a:pPr eaLnBrk="1" hangingPunct="1"/>
            <a:r>
              <a:rPr lang="en-US" smtClean="0"/>
              <a:t>Failure to diagnose and treat (with high dose steroids) can lead to blindness (ischaemic optic neuritis)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Headaches are very common – who hasn’t had one?</a:t>
            </a:r>
          </a:p>
          <a:p>
            <a:pPr eaLnBrk="1" hangingPunct="1"/>
            <a:r>
              <a:rPr lang="en-US" smtClean="0"/>
              <a:t>We see a lot of patients with headache in the ED and the trick is to work out those that have a benign cause for their headache vs those who have a potentially devastating diagnosis.</a:t>
            </a:r>
          </a:p>
          <a:p>
            <a:pPr eaLnBrk="1" hangingPunct="1"/>
            <a:r>
              <a:rPr lang="en-US" smtClean="0"/>
              <a:t>An excellent history and thorough examination will greatly help in differentiating these two group of patients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Headache – a framework 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Primary headache</a:t>
            </a:r>
          </a:p>
          <a:p>
            <a:pPr lvl="1" eaLnBrk="1" hangingPunct="1"/>
            <a:r>
              <a:rPr lang="en-US" smtClean="0"/>
              <a:t>Recurrent and (generally)benign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Secondary headache</a:t>
            </a:r>
          </a:p>
          <a:p>
            <a:pPr lvl="1" eaLnBrk="1" hangingPunct="1"/>
            <a:r>
              <a:rPr lang="en-US" smtClean="0"/>
              <a:t>Due to an underlying disease process</a:t>
            </a:r>
          </a:p>
          <a:p>
            <a:pPr lvl="2" eaLnBrk="1" hangingPunct="1"/>
            <a:r>
              <a:rPr lang="en-US" smtClean="0"/>
              <a:t>Potentially very serious/fatal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Primary headache		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Migraine</a:t>
            </a:r>
          </a:p>
          <a:p>
            <a:pPr eaLnBrk="1" hangingPunct="1"/>
            <a:r>
              <a:rPr lang="en-US" smtClean="0"/>
              <a:t>Tension headache</a:t>
            </a:r>
          </a:p>
          <a:p>
            <a:pPr eaLnBrk="1" hangingPunct="1"/>
            <a:r>
              <a:rPr lang="en-US" smtClean="0"/>
              <a:t>Cluster headache</a:t>
            </a:r>
          </a:p>
          <a:p>
            <a:pPr eaLnBrk="1" hangingPunct="1"/>
            <a:r>
              <a:rPr lang="en-US" smtClean="0"/>
              <a:t>Rebound or analgesia associated headache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Secondary </a:t>
            </a:r>
            <a:r>
              <a:rPr lang="en-US" dirty="0" smtClean="0"/>
              <a:t>headache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Vascular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Subarachnoid haemorrhage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AVM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Stroke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Cavernous sinus thrombosis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Carotid or vertebral artery dissection 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Temporal arteritis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Tumour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Trauma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Epidural/subdural/subarachnoid haemorrhage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Infection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Meningitis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Encephalitis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Brain abscess</a:t>
            </a:r>
          </a:p>
          <a:p>
            <a:pPr marL="1005840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19600" y="1536700"/>
            <a:ext cx="3657600" cy="458946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Benign intracranial hypertension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Ophthalmological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Glaucoma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Optic neuritis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Iritis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Toxins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Carbon monoxide poisoning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Metabolic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Hypoxia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Hypercapnoea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Hypoglycaemia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Preeclampsia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Other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Sinusitis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Dental 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TMJ dysfunction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Trigeminal neuralgia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Post LP headache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good history is essential in the diagnosis of the cause of the patient’s headache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Onset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Sudden vs gradual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were they doing when they headache started?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Intensity/severity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? Worst ever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Location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Uni or bilateral, frontal/occipital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Pattern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Recurrent/previous similar headaches</a:t>
            </a:r>
            <a:r>
              <a:rPr lang="en-US" dirty="0"/>
              <a:t> </a:t>
            </a:r>
            <a:r>
              <a:rPr lang="en-US" dirty="0" smtClean="0"/>
              <a:t>vs new onset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Improving/worsening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Worse at particular time of the day?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Associated features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Fever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Nausea/vomiting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Visual changes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Photophobia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Neck pain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Loss of consciousness/syncope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Focal neurological deficit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Vital signs 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Temperature, BP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Full and thorough neurological examination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Cranial nerves including fundoscopy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Limb neurology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Skin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? Rash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Look for signs of meningism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Neck suppleness/movement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Kernigs: with patient flat bend thigh/knee to 90 degrees, positive if painful to straighten knee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Brudenskis: </a:t>
            </a:r>
            <a:r>
              <a:rPr lang="en-US" dirty="0"/>
              <a:t>involuntary lifting of the legs when lifting a patient's head off the examining couch, with the patient </a:t>
            </a:r>
            <a:r>
              <a:rPr lang="en-US" dirty="0">
                <a:solidFill>
                  <a:srgbClr val="000000"/>
                </a:solidFill>
              </a:rPr>
              <a:t>lying 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supine.</a:t>
            </a:r>
            <a:endParaRPr lang="en-US" dirty="0" smtClean="0">
              <a:solidFill>
                <a:srgbClr val="0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Also should</a:t>
            </a:r>
            <a:r>
              <a:rPr lang="en-US" dirty="0"/>
              <a:t> </a:t>
            </a:r>
            <a:r>
              <a:rPr lang="en-US" dirty="0" smtClean="0"/>
              <a:t>include…..</a:t>
            </a:r>
            <a:endParaRPr lang="en-US" dirty="0"/>
          </a:p>
          <a:p>
            <a:pPr marL="1005840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Eye examination</a:t>
            </a:r>
          </a:p>
          <a:p>
            <a:pPr marL="1005840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ENT examination </a:t>
            </a:r>
          </a:p>
          <a:p>
            <a:pPr marL="1005840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Dental/TMJ examination</a:t>
            </a:r>
          </a:p>
          <a:p>
            <a:pPr marL="1005840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Temporal artery palpation if indicated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patients with a benign cause for their headache require no investigations</a:t>
            </a:r>
          </a:p>
          <a:p>
            <a:pPr eaLnBrk="1" hangingPunct="1"/>
            <a:r>
              <a:rPr lang="en-US" smtClean="0"/>
              <a:t>Further workup might include…..</a:t>
            </a:r>
          </a:p>
          <a:p>
            <a:pPr lvl="1" eaLnBrk="1" hangingPunct="1"/>
            <a:r>
              <a:rPr lang="en-US" smtClean="0"/>
              <a:t>Blood tests</a:t>
            </a:r>
          </a:p>
          <a:p>
            <a:pPr lvl="2" eaLnBrk="1" hangingPunct="1"/>
            <a:r>
              <a:rPr lang="en-US" smtClean="0"/>
              <a:t>Particularly looking at inflammatory markers (WCC, CRP, ESR)</a:t>
            </a:r>
          </a:p>
          <a:p>
            <a:pPr lvl="1" eaLnBrk="1" hangingPunct="1"/>
            <a:r>
              <a:rPr lang="en-US" smtClean="0"/>
              <a:t>Lumbar puncture</a:t>
            </a:r>
          </a:p>
          <a:p>
            <a:pPr lvl="1" eaLnBrk="1" hangingPunct="1"/>
            <a:r>
              <a:rPr lang="en-US" smtClean="0"/>
              <a:t>Neuroimaging</a:t>
            </a:r>
          </a:p>
          <a:p>
            <a:pPr lvl="2" eaLnBrk="1" hangingPunct="1"/>
            <a:r>
              <a:rPr lang="en-US" smtClean="0"/>
              <a:t>CT (with or without contrast)</a:t>
            </a:r>
          </a:p>
          <a:p>
            <a:pPr lvl="2" eaLnBrk="1" hangingPunct="1"/>
            <a:r>
              <a:rPr lang="en-US" smtClean="0"/>
              <a:t>MRI/MRA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Notes on a few of the big players…..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252872"/>
      </a:accent2>
      <a:accent3>
        <a:srgbClr val="AC0E0C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258</TotalTime>
  <Words>701</Words>
  <Application>Microsoft Macintosh PowerPoint</Application>
  <PresentationFormat>On-screen Show 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</vt:lpstr>
      <vt:lpstr>Calibri</vt:lpstr>
      <vt:lpstr>Adjacency</vt:lpstr>
      <vt:lpstr>HEADACHE</vt:lpstr>
      <vt:lpstr>Introduction</vt:lpstr>
      <vt:lpstr>Headache – a framework </vt:lpstr>
      <vt:lpstr>Primary headache  </vt:lpstr>
      <vt:lpstr>Secondary headache</vt:lpstr>
      <vt:lpstr>History</vt:lpstr>
      <vt:lpstr>Examination </vt:lpstr>
      <vt:lpstr>Investigations</vt:lpstr>
      <vt:lpstr>Notes on a few of the big players…..</vt:lpstr>
      <vt:lpstr>Migraine</vt:lpstr>
      <vt:lpstr>Cluster headache</vt:lpstr>
      <vt:lpstr>Subarachnoid haemorrhage</vt:lpstr>
      <vt:lpstr>Tumours</vt:lpstr>
      <vt:lpstr>Temporal arteritis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HEADACHE</dc:title>
  <dc:creator>Emma Batistich</dc:creator>
  <cp:lastModifiedBy>tane</cp:lastModifiedBy>
  <cp:revision>22</cp:revision>
  <dcterms:created xsi:type="dcterms:W3CDTF">2012-12-19T23:40:09Z</dcterms:created>
  <dcterms:modified xsi:type="dcterms:W3CDTF">2013-02-21T00:47:59Z</dcterms:modified>
</cp:coreProperties>
</file>