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2" r:id="rId3"/>
    <p:sldId id="257" r:id="rId4"/>
    <p:sldId id="270" r:id="rId5"/>
    <p:sldId id="299" r:id="rId6"/>
    <p:sldId id="316" r:id="rId7"/>
    <p:sldId id="302" r:id="rId8"/>
    <p:sldId id="303" r:id="rId9"/>
    <p:sldId id="304" r:id="rId10"/>
    <p:sldId id="305" r:id="rId11"/>
    <p:sldId id="320" r:id="rId12"/>
    <p:sldId id="321" r:id="rId13"/>
    <p:sldId id="298" r:id="rId14"/>
    <p:sldId id="317" r:id="rId15"/>
    <p:sldId id="319" r:id="rId16"/>
    <p:sldId id="280" r:id="rId17"/>
    <p:sldId id="336" r:id="rId18"/>
    <p:sldId id="311" r:id="rId19"/>
    <p:sldId id="312" r:id="rId20"/>
    <p:sldId id="313" r:id="rId21"/>
    <p:sldId id="281" r:id="rId22"/>
    <p:sldId id="28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18" r:id="rId31"/>
    <p:sldId id="262" r:id="rId32"/>
    <p:sldId id="271" r:id="rId33"/>
    <p:sldId id="295" r:id="rId34"/>
    <p:sldId id="330" r:id="rId35"/>
    <p:sldId id="331" r:id="rId36"/>
    <p:sldId id="334" r:id="rId37"/>
    <p:sldId id="332" r:id="rId38"/>
    <p:sldId id="333" r:id="rId39"/>
    <p:sldId id="335" r:id="rId40"/>
    <p:sldId id="263" r:id="rId41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m Anderson" initials="" lastIdx="1" clrIdx="0"/>
  <p:cmAuthor id="1" name="Bronwen Pearson" initials="BP" lastIdx="1" clrIdx="1"/>
  <p:cmAuthor id="2" name="Liam Anderson" initials="LA" lastIdx="1" clrIdx="2"/>
  <p:cmAuthor id="3" name="Leslie Schwarcz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4D4D4D"/>
    <a:srgbClr val="006600"/>
    <a:srgbClr val="000000"/>
    <a:srgbClr val="005C2E"/>
    <a:srgbClr val="0066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4969" autoAdjust="0"/>
  </p:normalViewPr>
  <p:slideViewPr>
    <p:cSldViewPr>
      <p:cViewPr varScale="1">
        <p:scale>
          <a:sx n="77" d="100"/>
          <a:sy n="77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Sheet1!$J$9:$J$15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2.753785273643051</c:v>
                  </c:pt>
                  <c:pt idx="2">
                    <c:v>3.5939764421413041</c:v>
                  </c:pt>
                  <c:pt idx="3">
                    <c:v>2.5</c:v>
                  </c:pt>
                  <c:pt idx="4">
                    <c:v>2.5</c:v>
                  </c:pt>
                  <c:pt idx="5">
                    <c:v>3.6968455021364721</c:v>
                  </c:pt>
                  <c:pt idx="6">
                    <c:v>4.203173404306165</c:v>
                  </c:pt>
                </c:numCache>
              </c:numRef>
            </c:plus>
            <c:minus>
              <c:numRef>
                <c:f>Sheet1!$J$9:$J$15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2.753785273643051</c:v>
                  </c:pt>
                  <c:pt idx="2">
                    <c:v>3.5939764421413041</c:v>
                  </c:pt>
                  <c:pt idx="3">
                    <c:v>2.5</c:v>
                  </c:pt>
                  <c:pt idx="4">
                    <c:v>2.5</c:v>
                  </c:pt>
                  <c:pt idx="5">
                    <c:v>3.6968455021364721</c:v>
                  </c:pt>
                  <c:pt idx="6">
                    <c:v>4.203173404306165</c:v>
                  </c:pt>
                </c:numCache>
              </c:numRef>
            </c:minus>
          </c:errBars>
          <c:xVal>
            <c:numRef>
              <c:f>Sheet1!$H$9:$H$15</c:f>
              <c:numCache>
                <c:formatCode>General</c:formatCode>
                <c:ptCount val="7"/>
                <c:pt idx="0">
                  <c:v>-2</c:v>
                </c:pt>
                <c:pt idx="1">
                  <c:v>-3</c:v>
                </c:pt>
                <c:pt idx="2">
                  <c:v>-4</c:v>
                </c:pt>
                <c:pt idx="3">
                  <c:v>-5</c:v>
                </c:pt>
                <c:pt idx="4">
                  <c:v>-6</c:v>
                </c:pt>
                <c:pt idx="5">
                  <c:v>-7</c:v>
                </c:pt>
                <c:pt idx="6">
                  <c:v>-8</c:v>
                </c:pt>
              </c:numCache>
            </c:numRef>
          </c:xVal>
          <c:yVal>
            <c:numRef>
              <c:f>Sheet1!$I$9:$I$15</c:f>
              <c:numCache>
                <c:formatCode>General</c:formatCode>
                <c:ptCount val="7"/>
                <c:pt idx="0">
                  <c:v>100</c:v>
                </c:pt>
                <c:pt idx="1">
                  <c:v>92.25</c:v>
                </c:pt>
                <c:pt idx="2">
                  <c:v>82.75</c:v>
                </c:pt>
                <c:pt idx="3">
                  <c:v>62.25</c:v>
                </c:pt>
                <c:pt idx="4">
                  <c:v>54.75</c:v>
                </c:pt>
                <c:pt idx="5">
                  <c:v>26.5</c:v>
                </c:pt>
                <c:pt idx="6">
                  <c:v>11.5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477632"/>
        <c:axId val="151512576"/>
      </c:scatterChart>
      <c:valAx>
        <c:axId val="15147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[5-HT]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512576"/>
        <c:crosses val="autoZero"/>
        <c:crossBetween val="midCat"/>
      </c:valAx>
      <c:valAx>
        <c:axId val="15151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Contractile response (% max)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477632"/>
        <c:crossesAt val="-10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2AFE0A-3B17-400C-838B-6557962A9EC4}" type="datetimeFigureOut">
              <a:rPr lang="en-NZ"/>
              <a:pPr>
                <a:defRPr/>
              </a:pPr>
              <a:t>5/03/2015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72ACB6-9B2A-4E01-9DA7-B7943A66459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895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F36DF-BFCD-4A07-BD65-5EB6ED14F23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5692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529E4-2A83-4C6E-86E8-980C30F0C0D6}" type="slidenum">
              <a:rPr lang="en-NZ" smtClean="0"/>
              <a:pPr/>
              <a:t>1</a:t>
            </a:fld>
            <a:endParaRPr lang="en-NZ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430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NZ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9DD01-B4F9-4829-81E5-64CAF1D74F21}" type="slidenum">
              <a:rPr lang="en-NZ" smtClean="0"/>
              <a:pPr/>
              <a:t>11</a:t>
            </a:fld>
            <a:endParaRPr lang="en-N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endParaRPr lang="en-NZ" sz="1200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C6ADF-7CE4-4E25-A319-722FBBFCCF5D}" type="slidenum">
              <a:rPr lang="en-NZ" smtClean="0"/>
              <a:pPr/>
              <a:t>12</a:t>
            </a:fld>
            <a:endParaRPr lang="en-N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021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47515-CC85-46F9-A0BF-F8D93C431AED}" type="slidenum">
              <a:rPr lang="en-NZ" smtClean="0"/>
              <a:pPr/>
              <a:t>14</a:t>
            </a:fld>
            <a:endParaRPr lang="en-NZ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NZ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451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B496E-01D2-4EBF-BB96-069987925B6B}" type="slidenum">
              <a:rPr lang="en-NZ" smtClean="0"/>
              <a:pPr/>
              <a:t>16</a:t>
            </a:fld>
            <a:endParaRPr lang="en-N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4793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  <a:p>
            <a:endParaRPr lang="en-NZ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B1433-E34D-4812-914D-8636A7AB659F}" type="slidenum">
              <a:rPr lang="en-NZ" smtClean="0"/>
              <a:pPr/>
              <a:t>18</a:t>
            </a:fld>
            <a:endParaRPr lang="en-N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B1433-E34D-4812-914D-8636A7AB659F}" type="slidenum">
              <a:rPr lang="en-NZ" smtClean="0"/>
              <a:pPr/>
              <a:t>19</a:t>
            </a:fld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525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70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962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205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0592-AF18-4B20-A859-DF889BD1CBCF}" type="slidenum">
              <a:rPr lang="en-NZ" smtClean="0"/>
              <a:pPr/>
              <a:t>23</a:t>
            </a:fld>
            <a:endParaRPr lang="en-N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D2F7D-0917-44FC-AD4B-01A7B5A104B7}" type="slidenum">
              <a:rPr lang="en-NZ" smtClean="0"/>
              <a:pPr/>
              <a:t>24</a:t>
            </a:fld>
            <a:endParaRPr lang="en-N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Features make it publication-like. No title, labelled axes,</a:t>
            </a:r>
            <a:r>
              <a:rPr lang="en-NZ" baseline="0" dirty="0" smtClean="0"/>
              <a:t> error bars and thorough caption. Details for caption are in Word file on Scientific Reasoning subpage of Writing Lab Reports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875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Using 4 parameter regression. Good fit, no automatic presumptions</a:t>
            </a:r>
            <a:r>
              <a:rPr lang="en-NZ" baseline="0" dirty="0" smtClean="0"/>
              <a:t> about sigmoidal </a:t>
            </a:r>
            <a:r>
              <a:rPr lang="en-NZ" baseline="0" dirty="0" err="1" smtClean="0"/>
              <a:t>trendline</a:t>
            </a:r>
            <a:r>
              <a:rPr lang="en-NZ" baseline="0" dirty="0" smtClean="0"/>
              <a:t>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8863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Using three parameter regression. Basically</a:t>
            </a:r>
            <a:r>
              <a:rPr lang="en-NZ" baseline="0" dirty="0" smtClean="0"/>
              <a:t> forces a standard sigmoidal fit through the data. Note the difference in pD2 from the previous graph.</a:t>
            </a:r>
            <a:endParaRPr lang="en-NZ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9378C-E35A-42FD-BB94-66A00D52D0FD}" type="slidenum">
              <a:rPr lang="en-NZ" smtClean="0"/>
              <a:pPr/>
              <a:t>27</a:t>
            </a:fld>
            <a:endParaRPr lang="en-N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059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Due dates allow </a:t>
            </a:r>
            <a:r>
              <a:rPr lang="en-NZ" dirty="0" smtClean="0"/>
              <a:t>11-12 </a:t>
            </a:r>
            <a:r>
              <a:rPr lang="en-NZ" dirty="0" smtClean="0"/>
              <a:t>days to complete the report. Includes two</a:t>
            </a:r>
            <a:r>
              <a:rPr lang="en-NZ" baseline="0" dirty="0" smtClean="0"/>
              <a:t> weekends (time to do report?),</a:t>
            </a:r>
            <a:r>
              <a:rPr lang="en-NZ" dirty="0" smtClean="0"/>
              <a:t> one lab session</a:t>
            </a:r>
            <a:r>
              <a:rPr lang="en-NZ" baseline="0" dirty="0" smtClean="0"/>
              <a:t> and a full week of office hours (plenty of time to get help).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856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56AD5-0C0D-4759-BF97-72841597F784}" type="slidenum">
              <a:rPr lang="en-NZ" smtClean="0"/>
              <a:pPr/>
              <a:t>3</a:t>
            </a:fld>
            <a:endParaRPr lang="en-N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Aft>
                <a:spcPct val="35000"/>
              </a:spcAft>
              <a:buFontTx/>
              <a:buNone/>
            </a:pPr>
            <a:endParaRPr lang="en-NZ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GO AND VOTE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0249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9558D-6C07-4A4F-8461-993165BD22B6}" type="slidenum">
              <a:rPr lang="en-NZ" smtClean="0"/>
              <a:pPr/>
              <a:t>31</a:t>
            </a:fld>
            <a:endParaRPr lang="en-N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Class data related questions will be broad,</a:t>
            </a:r>
            <a:r>
              <a:rPr lang="en-GB" baseline="0" dirty="0" smtClean="0"/>
              <a:t> so trend-based, rather than “What did group 10 get for the Metabolism in vitro lab?”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 past papers to avoid rote learning of previous questions. At Stage 3 students should be focussed on understanding rather than recognition and recall.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Lab Test can either be during lecture slot Wed June 3 with all in 505.007 or can be split over two rooms 6pm Tue Jun 2.</a:t>
            </a:r>
            <a:endParaRPr lang="en-GB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0885E-AC2C-4FA5-82AA-42B1D9FAA5BE}" type="slidenum">
              <a:rPr lang="en-NZ" smtClean="0"/>
              <a:pPr/>
              <a:t>32</a:t>
            </a:fld>
            <a:endParaRPr lang="en-N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83FA3-3728-4246-AE77-4C183F48259C}" type="slidenum">
              <a:rPr lang="en-NZ" smtClean="0"/>
              <a:pPr/>
              <a:t>33</a:t>
            </a:fld>
            <a:endParaRPr lang="en-N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85C08-8D7F-4368-8636-9685A41453A5}" type="slidenum">
              <a:rPr lang="en-NZ" smtClean="0"/>
              <a:pPr>
                <a:defRPr/>
              </a:pPr>
              <a:t>35</a:t>
            </a:fld>
            <a:endParaRPr lang="en-N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b="0" baseline="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3C34B-59DC-42A6-9985-6746751A47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96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NZ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59332-C5CD-4EBC-AB13-668105656613}" type="slidenum">
              <a:rPr lang="en-NZ" smtClean="0"/>
              <a:pPr/>
              <a:t>4</a:t>
            </a:fld>
            <a:endParaRPr lang="en-N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657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7B7D2-B012-484A-98DF-C008896A84F8}" type="slidenum">
              <a:rPr lang="en-NZ" smtClean="0"/>
              <a:pPr/>
              <a:t>6</a:t>
            </a:fld>
            <a:endParaRPr lang="en-NZ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128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068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F36DF-BFCD-4A07-BD65-5EB6ED14F23F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61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85B4-6B75-4400-90F0-20B01758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390E-893B-4347-8813-D4E7B3517A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7148-2731-4B52-A3C3-199827801F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AC97-0575-4714-B4AF-3E9806B47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DF16-1255-4447-9123-5FC41B93C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7162-E4EB-42DF-9E43-5CC7F2FA7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A6CE-C79E-452C-B909-1561BAB10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CCE3-5143-40CF-A3E2-DCFF39B9A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1E76-CB76-4E80-9D5D-C2CFB3CF0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81D7-9D2C-475A-8413-02496F06B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1029-6F59-405D-868C-3783B83E3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AA2E27-766F-4530-8392-36092B2DB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38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9" r:id="rId9"/>
    <p:sldLayoutId id="2147483830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i4xblyog9ap5oh?cid=7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14356"/>
            <a:ext cx="8311874" cy="5880121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ct val="100000"/>
              </a:spcAft>
              <a:defRPr/>
            </a:pPr>
            <a:r>
              <a:rPr lang="en-NZ" dirty="0" smtClean="0">
                <a:solidFill>
                  <a:schemeClr val="tx1"/>
                </a:solidFill>
                <a:latin typeface="Tahoma" charset="0"/>
              </a:rPr>
              <a:t>MEDSCI 303</a:t>
            </a:r>
            <a:br>
              <a:rPr lang="en-NZ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u="sng" dirty="0" smtClean="0">
                <a:solidFill>
                  <a:schemeClr val="tx1"/>
                </a:solidFill>
                <a:latin typeface="Tahoma" charset="0"/>
              </a:rPr>
              <a:t>Principles of Pharmacology</a:t>
            </a:r>
            <a:r>
              <a:rPr lang="en-NZ" dirty="0" smtClean="0">
                <a:solidFill>
                  <a:schemeClr val="tx1"/>
                </a:solidFill>
                <a:latin typeface="Tahoma" charset="0"/>
              </a:rPr>
              <a:t> </a:t>
            </a:r>
            <a:br>
              <a:rPr lang="en-NZ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dirty="0" smtClean="0">
                <a:solidFill>
                  <a:schemeClr val="tx1"/>
                </a:solidFill>
                <a:latin typeface="Tahoma" charset="0"/>
              </a:rPr>
              <a:t/>
            </a:r>
            <a:br>
              <a:rPr lang="en-NZ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dirty="0" smtClean="0">
                <a:solidFill>
                  <a:schemeClr val="tx1"/>
                </a:solidFill>
                <a:latin typeface="Tahoma" charset="0"/>
              </a:rPr>
              <a:t>      </a:t>
            </a:r>
            <a:r>
              <a:rPr lang="en-NZ" sz="3600" dirty="0" smtClean="0">
                <a:solidFill>
                  <a:schemeClr val="tx1"/>
                </a:solidFill>
                <a:latin typeface="Tahoma" charset="0"/>
              </a:rPr>
              <a:t>Introduction to the </a:t>
            </a:r>
            <a:br>
              <a:rPr lang="en-NZ" sz="3600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sz="3600" dirty="0" smtClean="0">
                <a:solidFill>
                  <a:schemeClr val="tx1"/>
                </a:solidFill>
                <a:latin typeface="Tahoma" charset="0"/>
              </a:rPr>
              <a:t>                  Laboratory Course</a:t>
            </a:r>
            <a:br>
              <a:rPr lang="en-NZ" sz="3600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sz="3600" dirty="0" smtClean="0">
                <a:solidFill>
                  <a:schemeClr val="tx1"/>
                </a:solidFill>
                <a:latin typeface="Tahoma" charset="0"/>
              </a:rPr>
              <a:t/>
            </a:r>
            <a:br>
              <a:rPr lang="en-NZ" sz="3600" dirty="0" smtClean="0">
                <a:solidFill>
                  <a:schemeClr val="tx1"/>
                </a:solidFill>
                <a:latin typeface="Tahoma" charset="0"/>
              </a:rPr>
            </a:br>
            <a:r>
              <a:rPr lang="en-NZ" sz="3600" dirty="0" smtClean="0">
                <a:solidFill>
                  <a:schemeClr val="tx1"/>
                </a:solidFill>
                <a:latin typeface="Tahoma" charset="0"/>
              </a:rPr>
              <a:t/>
            </a:r>
            <a:br>
              <a:rPr lang="en-NZ" sz="3600" dirty="0" smtClean="0">
                <a:solidFill>
                  <a:schemeClr val="tx1"/>
                </a:solidFill>
                <a:latin typeface="Tahoma" charset="0"/>
              </a:rPr>
            </a:br>
            <a:endParaRPr lang="en-NZ" sz="3600" dirty="0" smtClean="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en-NZ" dirty="0" smtClean="0"/>
              <a:t>Student Evaluation 2013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NZ" b="1" dirty="0"/>
              <a:t>“What improvement would you like to see</a:t>
            </a:r>
            <a:r>
              <a:rPr lang="en-NZ" b="1" dirty="0" smtClean="0"/>
              <a:t>?”</a:t>
            </a:r>
          </a:p>
          <a:p>
            <a:pPr>
              <a:spcAft>
                <a:spcPts val="1800"/>
              </a:spcAft>
            </a:pPr>
            <a:r>
              <a:rPr lang="en-NZ" dirty="0"/>
              <a:t>Consistency of </a:t>
            </a:r>
            <a:r>
              <a:rPr lang="en-NZ" dirty="0" smtClean="0"/>
              <a:t>marking </a:t>
            </a:r>
            <a:r>
              <a:rPr lang="en-NZ" dirty="0"/>
              <a:t>in the </a:t>
            </a:r>
            <a:r>
              <a:rPr lang="en-NZ" dirty="0" smtClean="0"/>
              <a:t>report assessment</a:t>
            </a:r>
          </a:p>
          <a:p>
            <a:pPr>
              <a:spcAft>
                <a:spcPts val="1800"/>
              </a:spcAft>
            </a:pPr>
            <a:r>
              <a:rPr lang="en-NZ" dirty="0"/>
              <a:t>Report </a:t>
            </a:r>
            <a:r>
              <a:rPr lang="en-NZ" dirty="0" smtClean="0"/>
              <a:t>Writing </a:t>
            </a:r>
            <a:r>
              <a:rPr lang="en-NZ" dirty="0"/>
              <a:t>Tutorial </a:t>
            </a:r>
            <a:r>
              <a:rPr lang="en-NZ" dirty="0" smtClean="0"/>
              <a:t>content</a:t>
            </a:r>
          </a:p>
          <a:p>
            <a:pPr>
              <a:spcAft>
                <a:spcPts val="1800"/>
              </a:spcAft>
            </a:pPr>
            <a:r>
              <a:rPr lang="en-NZ" dirty="0"/>
              <a:t>Peer </a:t>
            </a:r>
            <a:r>
              <a:rPr lang="en-NZ" dirty="0" smtClean="0"/>
              <a:t>assessment </a:t>
            </a:r>
            <a:r>
              <a:rPr lang="en-NZ" dirty="0"/>
              <a:t>component of the </a:t>
            </a:r>
            <a:r>
              <a:rPr lang="en-NZ" dirty="0" smtClean="0"/>
              <a:t>report grade </a:t>
            </a:r>
            <a:r>
              <a:rPr lang="en-NZ" dirty="0"/>
              <a:t>was </a:t>
            </a:r>
            <a:r>
              <a:rPr lang="en-NZ" dirty="0" smtClean="0"/>
              <a:t>unclear</a:t>
            </a:r>
          </a:p>
        </p:txBody>
      </p:sp>
    </p:spTree>
    <p:extLst>
      <p:ext uri="{BB962C8B-B14F-4D97-AF65-F5344CB8AC3E}">
        <p14:creationId xmlns:p14="http://schemas.microsoft.com/office/powerpoint/2010/main" val="33730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Expectations of Students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511256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NZ" dirty="0" smtClean="0"/>
              <a:t>Receptiveness – things we do aren’t just for fun, designed to improve Pharmacology knowledge </a:t>
            </a:r>
            <a:r>
              <a:rPr lang="en-NZ" u="sng" dirty="0" smtClean="0"/>
              <a:t>and</a:t>
            </a:r>
            <a:r>
              <a:rPr lang="en-NZ" i="1" dirty="0" smtClean="0"/>
              <a:t> </a:t>
            </a:r>
            <a:r>
              <a:rPr lang="en-NZ" dirty="0" smtClean="0"/>
              <a:t>multidisciplinary skills</a:t>
            </a:r>
          </a:p>
          <a:p>
            <a:pPr eaLnBrk="1" hangingPunct="1"/>
            <a:r>
              <a:rPr lang="en-NZ" dirty="0"/>
              <a:t>C</a:t>
            </a:r>
            <a:r>
              <a:rPr lang="en-NZ" dirty="0" smtClean="0"/>
              <a:t>onstructive approach to your learning</a:t>
            </a:r>
          </a:p>
          <a:p>
            <a:pPr lvl="1" eaLnBrk="1" hangingPunct="1"/>
            <a:r>
              <a:rPr lang="en-NZ" dirty="0" smtClean="0"/>
              <a:t>Coming to labs prepared</a:t>
            </a:r>
          </a:p>
          <a:p>
            <a:pPr lvl="1" eaLnBrk="1" hangingPunct="1"/>
            <a:r>
              <a:rPr lang="en-NZ" dirty="0" smtClean="0"/>
              <a:t>Communications with tutors</a:t>
            </a:r>
          </a:p>
          <a:p>
            <a:pPr lvl="1" eaLnBrk="1" hangingPunct="1"/>
            <a:r>
              <a:rPr lang="en-NZ" dirty="0" smtClean="0"/>
              <a:t>“Why?”</a:t>
            </a:r>
          </a:p>
          <a:p>
            <a:pPr lvl="1" eaLnBrk="1" hangingPunct="1"/>
            <a:r>
              <a:rPr lang="en-NZ" dirty="0" smtClean="0"/>
              <a:t>Reflective practice</a:t>
            </a:r>
          </a:p>
          <a:p>
            <a:pPr eaLnBrk="1" hangingPunct="1">
              <a:spcBef>
                <a:spcPts val="1800"/>
              </a:spcBef>
            </a:pPr>
            <a:r>
              <a:rPr lang="en-NZ" dirty="0" smtClean="0"/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135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772400" cy="962025"/>
          </a:xfrm>
        </p:spPr>
        <p:txBody>
          <a:bodyPr/>
          <a:lstStyle/>
          <a:p>
            <a:pPr eaLnBrk="1" hangingPunct="1"/>
            <a:r>
              <a:rPr lang="en-US" smtClean="0"/>
              <a:t>Expectations of Tutors</a:t>
            </a:r>
            <a:endParaRPr lang="en-NZ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42938" y="2071688"/>
            <a:ext cx="7772400" cy="423763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Courteous and receptive to the needs of students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Fun?</a:t>
            </a:r>
          </a:p>
          <a:p>
            <a:pPr eaLnBrk="1" hangingPunct="1"/>
            <a:r>
              <a:rPr lang="en-US" dirty="0" smtClean="0"/>
              <a:t>Facilitation of your learning</a:t>
            </a:r>
          </a:p>
          <a:p>
            <a:pPr lvl="1" eaLnBrk="1" hangingPunct="1"/>
            <a:r>
              <a:rPr lang="en-US" dirty="0" smtClean="0"/>
              <a:t>Cecil resources and announcements</a:t>
            </a:r>
          </a:p>
          <a:p>
            <a:pPr lvl="1" eaLnBrk="1" hangingPunct="1"/>
            <a:r>
              <a:rPr lang="en-US" dirty="0" smtClean="0"/>
              <a:t>Piazza Discussion Forum – link through Cecil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Medsci 303 website – link through Cecil</a:t>
            </a:r>
          </a:p>
          <a:p>
            <a:pPr eaLnBrk="1" hangingPunct="1"/>
            <a:r>
              <a:rPr lang="en-US" dirty="0" smtClean="0"/>
              <a:t>Useful feedback on assessments – </a:t>
            </a:r>
            <a:br>
              <a:rPr lang="en-US" dirty="0" smtClean="0"/>
            </a:br>
            <a:r>
              <a:rPr lang="en-US" dirty="0" smtClean="0"/>
              <a:t>   please come talk to us if a comment is not clear</a:t>
            </a:r>
          </a:p>
        </p:txBody>
      </p:sp>
    </p:spTree>
    <p:extLst>
      <p:ext uri="{BB962C8B-B14F-4D97-AF65-F5344CB8AC3E}">
        <p14:creationId xmlns:p14="http://schemas.microsoft.com/office/powerpoint/2010/main" val="39085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6203032" cy="923950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Animals / Animal </a:t>
            </a:r>
            <a:r>
              <a:rPr lang="en-NZ" dirty="0" smtClean="0"/>
              <a:t>Tissue?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437"/>
          </a:xfrm>
        </p:spPr>
        <p:txBody>
          <a:bodyPr/>
          <a:lstStyle/>
          <a:p>
            <a:r>
              <a:rPr lang="en-NZ" sz="2800" dirty="0" smtClean="0"/>
              <a:t>Animals and Animal Tissue are used in our course</a:t>
            </a:r>
          </a:p>
          <a:p>
            <a:pPr marL="0" indent="0">
              <a:buNone/>
            </a:pPr>
            <a:endParaRPr lang="en-NZ" sz="2800" dirty="0" smtClean="0"/>
          </a:p>
          <a:p>
            <a:r>
              <a:rPr lang="en-NZ" sz="2800" dirty="0" smtClean="0"/>
              <a:t>Objections – discuss with Tutors</a:t>
            </a:r>
          </a:p>
          <a:p>
            <a:pPr lvl="1"/>
            <a:r>
              <a:rPr lang="en-NZ" dirty="0"/>
              <a:t>Live animals only? Alternatives are available.</a:t>
            </a:r>
          </a:p>
          <a:p>
            <a:pPr lvl="1"/>
            <a:r>
              <a:rPr lang="en-NZ" dirty="0"/>
              <a:t>All animal work? Reassess whether this course is for you</a:t>
            </a:r>
            <a:r>
              <a:rPr lang="en-NZ" dirty="0" smtClean="0"/>
              <a:t>.</a:t>
            </a:r>
            <a:endParaRPr lang="en-NZ" sz="2800" dirty="0" smtClean="0"/>
          </a:p>
          <a:p>
            <a:endParaRPr lang="en-NZ" sz="2800" dirty="0" smtClean="0"/>
          </a:p>
          <a:p>
            <a:r>
              <a:rPr lang="en-NZ" sz="2800" dirty="0" smtClean="0"/>
              <a:t>Full and rigorous approval has been attained from the University Ethics Committee for all aspects of the course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20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5654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Assessment Format</a:t>
            </a:r>
            <a:endParaRPr lang="en-NZ" dirty="0"/>
          </a:p>
        </p:txBody>
      </p:sp>
      <p:sp>
        <p:nvSpPr>
          <p:cNvPr id="3379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3400" b="1" dirty="0" smtClean="0"/>
              <a:t>Mid-semester test (10%)</a:t>
            </a:r>
          </a:p>
          <a:p>
            <a:pPr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3400" b="1" dirty="0" smtClean="0"/>
              <a:t>Final Exam (50%)</a:t>
            </a:r>
          </a:p>
          <a:p>
            <a:pPr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3400" b="1" dirty="0" smtClean="0"/>
              <a:t>Labs (40%) </a:t>
            </a:r>
          </a:p>
          <a:p>
            <a:pPr lvl="1"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2700" dirty="0" smtClean="0"/>
              <a:t>Group Lab Reports – </a:t>
            </a:r>
            <a:r>
              <a:rPr lang="en-NZ" sz="2700" dirty="0"/>
              <a:t>x3 </a:t>
            </a:r>
            <a:r>
              <a:rPr lang="en-NZ" sz="2700" dirty="0" smtClean="0"/>
              <a:t>(17%)</a:t>
            </a:r>
            <a:endParaRPr lang="en-NZ" sz="2700" dirty="0"/>
          </a:p>
          <a:p>
            <a:pPr lvl="1"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2700" dirty="0" smtClean="0"/>
              <a:t>MCQ in-lab tests – x4  </a:t>
            </a:r>
            <a:r>
              <a:rPr lang="en-NZ" sz="2700" dirty="0"/>
              <a:t>(</a:t>
            </a:r>
            <a:r>
              <a:rPr lang="en-NZ" sz="2700" dirty="0" smtClean="0"/>
              <a:t>8%)</a:t>
            </a:r>
          </a:p>
          <a:p>
            <a:pPr lvl="1"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2700" dirty="0" smtClean="0"/>
              <a:t>Animal </a:t>
            </a:r>
            <a:r>
              <a:rPr lang="en-NZ" sz="2700" dirty="0"/>
              <a:t>Handling Test </a:t>
            </a:r>
            <a:r>
              <a:rPr lang="en-NZ" sz="2700" dirty="0" smtClean="0"/>
              <a:t>, MCQs (2.5%)</a:t>
            </a:r>
          </a:p>
          <a:p>
            <a:pPr lvl="1" eaLnBrk="1" hangingPunct="1">
              <a:spcAft>
                <a:spcPct val="40000"/>
              </a:spcAft>
              <a:buSzPct val="100000"/>
              <a:buFont typeface="Calibri" pitchFamily="34" charset="0"/>
              <a:buChar char="●"/>
            </a:pPr>
            <a:r>
              <a:rPr lang="en-NZ" sz="2700" dirty="0" smtClean="0"/>
              <a:t>Lab Test – lecture slot, last week (12.5%)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436096" y="1484784"/>
            <a:ext cx="288032" cy="151216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201003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Individual Lecturers</a:t>
            </a:r>
            <a:endParaRPr lang="en-NZ" sz="2400" dirty="0"/>
          </a:p>
        </p:txBody>
      </p:sp>
      <p:sp>
        <p:nvSpPr>
          <p:cNvPr id="6" name="Right Brace 5"/>
          <p:cNvSpPr/>
          <p:nvPr/>
        </p:nvSpPr>
        <p:spPr>
          <a:xfrm>
            <a:off x="6984268" y="3212976"/>
            <a:ext cx="288032" cy="30963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672" y="45303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Tutors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08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r>
              <a:rPr lang="en-NZ" dirty="0" smtClean="0"/>
              <a:t>Lab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Refer to the ‘Writing Lab Reports’ section of the website</a:t>
            </a:r>
          </a:p>
          <a:p>
            <a:r>
              <a:rPr lang="en-NZ" dirty="0" smtClean="0"/>
              <a:t>Thorough Report-Writing Guides will be provided for each report (decreasing detail as semester progresses)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NZ" sz="2000" dirty="0" smtClean="0"/>
              <a:t>{These two are the main sources of information.  Some details will be conveyed in the lab next week}</a:t>
            </a:r>
            <a:endParaRPr lang="en-NZ" sz="2000" dirty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Consult Piazza</a:t>
            </a:r>
          </a:p>
          <a:p>
            <a:r>
              <a:rPr lang="en-NZ" dirty="0" smtClean="0"/>
              <a:t>If in doubt, ask!</a:t>
            </a:r>
          </a:p>
          <a:p>
            <a:r>
              <a:rPr lang="en-NZ" dirty="0" smtClean="0"/>
              <a:t>Group assessment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30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1188" y="692696"/>
            <a:ext cx="7772400" cy="819150"/>
          </a:xfrm>
        </p:spPr>
        <p:txBody>
          <a:bodyPr/>
          <a:lstStyle/>
          <a:p>
            <a:pPr eaLnBrk="1" hangingPunct="1"/>
            <a:r>
              <a:rPr lang="en-US" dirty="0" smtClean="0"/>
              <a:t>Cooperative Learning</a:t>
            </a:r>
            <a:endParaRPr lang="en-NZ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71500" y="1628800"/>
            <a:ext cx="7772400" cy="436721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NZ" dirty="0" smtClean="0"/>
              <a:t>NEXT WEEK - You will either be randomly assigned to a groups of 3 or will be allowed to self select a group.</a:t>
            </a:r>
          </a:p>
          <a:p>
            <a:pPr eaLnBrk="1" hangingPunct="1">
              <a:spcAft>
                <a:spcPts val="1200"/>
              </a:spcAft>
            </a:pPr>
            <a:r>
              <a:rPr lang="en-NZ" dirty="0" smtClean="0"/>
              <a:t>These will be the people you will conduct experiments with each week</a:t>
            </a:r>
          </a:p>
          <a:p>
            <a:pPr eaLnBrk="1" hangingPunct="1">
              <a:spcAft>
                <a:spcPts val="1200"/>
              </a:spcAft>
            </a:pPr>
            <a:r>
              <a:rPr lang="en-NZ" dirty="0" smtClean="0"/>
              <a:t>All lab reports will be submitted as a group </a:t>
            </a:r>
          </a:p>
          <a:p>
            <a:pPr eaLnBrk="1" hangingPunct="1">
              <a:spcAft>
                <a:spcPts val="1200"/>
              </a:spcAft>
            </a:pPr>
            <a:r>
              <a:rPr lang="en-NZ" dirty="0" smtClean="0"/>
              <a:t>The mark achieved for the report will be allocated to all the members of the group (scaled on participation)</a:t>
            </a:r>
          </a:p>
          <a:p>
            <a:pPr eaLnBrk="1" hangingPunct="1">
              <a:spcAft>
                <a:spcPts val="1200"/>
              </a:spcAft>
            </a:pPr>
            <a:r>
              <a:rPr lang="en-NZ" dirty="0" smtClean="0"/>
              <a:t>Peer Evaluation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r>
              <a:rPr lang="en-NZ" dirty="0" smtClean="0"/>
              <a:t>Peer 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6805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NZ" dirty="0" smtClean="0"/>
              <a:t>Refer to the </a:t>
            </a:r>
            <a:r>
              <a:rPr lang="en-NZ" dirty="0" err="1" smtClean="0"/>
              <a:t>Groupwork</a:t>
            </a:r>
            <a:r>
              <a:rPr lang="en-NZ" dirty="0" smtClean="0"/>
              <a:t> page on the course website</a:t>
            </a:r>
          </a:p>
          <a:p>
            <a:pPr>
              <a:spcAft>
                <a:spcPts val="1800"/>
              </a:spcAft>
            </a:pPr>
            <a:r>
              <a:rPr lang="en-NZ" dirty="0" smtClean="0"/>
              <a:t>Peer evaluation to be submitted for each lab report</a:t>
            </a:r>
          </a:p>
          <a:p>
            <a:pPr>
              <a:spcAft>
                <a:spcPts val="1800"/>
              </a:spcAft>
            </a:pPr>
            <a:r>
              <a:rPr lang="en-NZ" dirty="0" smtClean="0"/>
              <a:t>Will scale each individual’s mark</a:t>
            </a:r>
          </a:p>
          <a:p>
            <a:r>
              <a:rPr lang="en-NZ" dirty="0" smtClean="0"/>
              <a:t>Anonymous</a:t>
            </a:r>
          </a:p>
          <a:p>
            <a:pPr lvl="1"/>
            <a:r>
              <a:rPr lang="en-NZ" dirty="0" smtClean="0"/>
              <a:t>Submitted online</a:t>
            </a:r>
          </a:p>
          <a:p>
            <a:pPr lvl="1"/>
            <a:r>
              <a:rPr lang="en-NZ" dirty="0" smtClean="0"/>
              <a:t>Individuals will get mark via Cecil, no mark on report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34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en-NZ" dirty="0" smtClean="0"/>
              <a:t>Cooperative Learning Grades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12071"/>
          </a:xfrm>
        </p:spPr>
        <p:txBody>
          <a:bodyPr>
            <a:normAutofit/>
          </a:bodyPr>
          <a:lstStyle/>
          <a:p>
            <a:r>
              <a:rPr lang="en-NZ" dirty="0" smtClean="0"/>
              <a:t>Your participation will determine whether you are awarded the full mark for your report.</a:t>
            </a:r>
          </a:p>
          <a:p>
            <a:r>
              <a:rPr lang="en-NZ" dirty="0" smtClean="0"/>
              <a:t>Report out of 100</a:t>
            </a:r>
          </a:p>
          <a:p>
            <a:r>
              <a:rPr lang="en-NZ" dirty="0" smtClean="0"/>
              <a:t>Peer review out of 32 (8 categories marked 0-4)</a:t>
            </a:r>
          </a:p>
          <a:p>
            <a:r>
              <a:rPr lang="en-NZ" dirty="0" smtClean="0"/>
              <a:t>50% of your report mark is fixed and 50% is scaled (50-100%) based on your PE mark i.e. You get a proportion of your mark depending on how you contributed.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1188" y="5753100"/>
            <a:ext cx="7777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226029" y="5949950"/>
            <a:ext cx="93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1400" dirty="0"/>
              <a:t>0</a:t>
            </a:r>
            <a:r>
              <a:rPr lang="en-NZ" sz="1400" dirty="0" smtClean="0"/>
              <a:t>%</a:t>
            </a:r>
            <a:endParaRPr lang="en-NZ" sz="1400" dirty="0"/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3851920" y="6001543"/>
            <a:ext cx="1295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1400" dirty="0" smtClean="0"/>
              <a:t>50% (fixed)</a:t>
            </a:r>
            <a:endParaRPr lang="en-NZ" sz="1400" dirty="0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7596188" y="5949950"/>
            <a:ext cx="1331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1400" dirty="0"/>
              <a:t>100</a:t>
            </a:r>
            <a:r>
              <a:rPr lang="en-NZ" sz="1400" dirty="0" smtClean="0"/>
              <a:t>%</a:t>
            </a:r>
            <a:endParaRPr lang="en-NZ" sz="1400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940772" y="5940256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1400" dirty="0" smtClean="0"/>
              <a:t>75%</a:t>
            </a:r>
            <a:endParaRPr lang="en-NZ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03848" y="5085184"/>
            <a:ext cx="5182411" cy="592687"/>
            <a:chOff x="3203848" y="5085184"/>
            <a:chExt cx="5182411" cy="592687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203848" y="5085184"/>
              <a:ext cx="25939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NZ" sz="1600" dirty="0" smtClean="0"/>
                <a:t>32/32 (100%) PE</a:t>
              </a:r>
              <a:endParaRPr lang="en-NZ" sz="1600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4526131" y="5632152"/>
              <a:ext cx="386012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89" y="5635276"/>
            <a:ext cx="3860499" cy="241996"/>
            <a:chOff x="611189" y="5635276"/>
            <a:chExt cx="3860499" cy="241996"/>
          </a:xfrm>
        </p:grpSpPr>
        <p:sp>
          <p:nvSpPr>
            <p:cNvPr id="9" name="Rectangle 8"/>
            <p:cNvSpPr/>
            <p:nvPr/>
          </p:nvSpPr>
          <p:spPr>
            <a:xfrm flipV="1">
              <a:off x="611189" y="5635276"/>
              <a:ext cx="386012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611560" y="5831553"/>
              <a:ext cx="386012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79912" y="5831553"/>
            <a:ext cx="2664296" cy="981823"/>
            <a:chOff x="3779912" y="5831553"/>
            <a:chExt cx="2664296" cy="981823"/>
          </a:xfrm>
        </p:grpSpPr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3779912" y="6474822"/>
              <a:ext cx="16992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NZ" sz="1600" dirty="0" smtClean="0"/>
                <a:t>16/32 (50%) PE</a:t>
              </a:r>
              <a:endParaRPr lang="en-NZ" sz="1600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514144" y="5831553"/>
              <a:ext cx="19300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5679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en-NZ" dirty="0" smtClean="0"/>
              <a:t>Cooperative Learning Grades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12071"/>
          </a:xfrm>
        </p:spPr>
        <p:txBody>
          <a:bodyPr>
            <a:normAutofit/>
          </a:bodyPr>
          <a:lstStyle/>
          <a:p>
            <a:r>
              <a:rPr lang="en-NZ" dirty="0" smtClean="0"/>
              <a:t>Your mark scaled (50-100%) i.e. You get a proportion of your mark depending on how you contributed.  </a:t>
            </a:r>
          </a:p>
          <a:p>
            <a:pPr>
              <a:buFont typeface="Wingdings 2" pitchFamily="18" charset="2"/>
              <a:buNone/>
            </a:pPr>
            <a:r>
              <a:rPr lang="en-NZ" dirty="0" smtClean="0"/>
              <a:t>		e.g. </a:t>
            </a:r>
            <a:r>
              <a:rPr lang="en-NZ" u="sng" dirty="0" smtClean="0"/>
              <a:t>Report gets 70%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107504" y="5373216"/>
            <a:ext cx="1611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2000" dirty="0">
                <a:latin typeface="Arial" pitchFamily="34" charset="0"/>
                <a:cs typeface="Arial" pitchFamily="34" charset="0"/>
              </a:rPr>
              <a:t>0%</a:t>
            </a:r>
          </a:p>
          <a:p>
            <a:pPr algn="ctr"/>
            <a:r>
              <a:rPr lang="en-NZ" sz="2000" dirty="0">
                <a:latin typeface="Arial" pitchFamily="34" charset="0"/>
                <a:cs typeface="Arial" pitchFamily="34" charset="0"/>
              </a:rPr>
              <a:t>(0 marks)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3816086" y="5373216"/>
            <a:ext cx="18360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2000" dirty="0" smtClean="0"/>
              <a:t>50% fixed</a:t>
            </a:r>
            <a:endParaRPr lang="en-NZ" sz="2000" dirty="0"/>
          </a:p>
          <a:p>
            <a:pPr algn="ctr"/>
            <a:r>
              <a:rPr lang="en-NZ" sz="2000" dirty="0" smtClean="0"/>
              <a:t>(35 </a:t>
            </a:r>
            <a:r>
              <a:rPr lang="en-NZ" sz="2000" dirty="0"/>
              <a:t>marks)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7596336" y="5406315"/>
            <a:ext cx="1547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2000" dirty="0"/>
              <a:t>100%</a:t>
            </a:r>
          </a:p>
          <a:p>
            <a:pPr algn="ctr"/>
            <a:r>
              <a:rPr lang="en-NZ" sz="2000" dirty="0"/>
              <a:t>(70 marks)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5580112" y="6279703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b="1" dirty="0"/>
              <a:t>50% </a:t>
            </a:r>
            <a:r>
              <a:rPr lang="en-NZ" sz="2400" b="1" dirty="0" smtClean="0"/>
              <a:t>PE </a:t>
            </a:r>
            <a:r>
              <a:rPr lang="en-NZ" sz="2400" b="1" dirty="0"/>
              <a:t>= </a:t>
            </a:r>
            <a:r>
              <a:rPr lang="en-NZ" sz="2400" b="1" dirty="0" smtClean="0"/>
              <a:t>52.5 </a:t>
            </a:r>
            <a:r>
              <a:rPr lang="en-NZ" sz="2400" b="1" dirty="0"/>
              <a:t>marks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652120" y="3399383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400" b="1" dirty="0" smtClean="0"/>
              <a:t>100% PE = 70 </a:t>
            </a:r>
            <a:r>
              <a:rPr lang="en-NZ" sz="2400" b="1" dirty="0"/>
              <a:t>marks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9592" y="4725692"/>
            <a:ext cx="7605881" cy="19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9592" y="4863016"/>
            <a:ext cx="568863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9" name="Rectangle 8"/>
          <p:cNvSpPr/>
          <p:nvPr/>
        </p:nvSpPr>
        <p:spPr>
          <a:xfrm flipV="1">
            <a:off x="899592" y="4627395"/>
            <a:ext cx="752436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444208" y="5013724"/>
            <a:ext cx="471702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755576" y="4941716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Up Arrow 14"/>
          <p:cNvSpPr/>
          <p:nvPr/>
        </p:nvSpPr>
        <p:spPr>
          <a:xfrm>
            <a:off x="8316416" y="4941716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Up Arrow 15"/>
          <p:cNvSpPr/>
          <p:nvPr/>
        </p:nvSpPr>
        <p:spPr>
          <a:xfrm>
            <a:off x="4572000" y="4941716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44208" y="3861596"/>
            <a:ext cx="50405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707088" cy="851942"/>
          </a:xfrm>
        </p:spPr>
        <p:txBody>
          <a:bodyPr/>
          <a:lstStyle/>
          <a:p>
            <a:r>
              <a:rPr lang="en-NZ" dirty="0"/>
              <a:t>Turn your Computers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NZ" sz="3600" dirty="0"/>
              <a:t>Please Logon using the details below: </a:t>
            </a:r>
          </a:p>
          <a:p>
            <a:pPr>
              <a:spcAft>
                <a:spcPts val="1200"/>
              </a:spcAft>
            </a:pPr>
            <a:r>
              <a:rPr lang="en-NZ" sz="3600" dirty="0"/>
              <a:t>Login: FMHS\phcol303</a:t>
            </a:r>
          </a:p>
          <a:p>
            <a:r>
              <a:rPr lang="en-NZ" sz="3600" dirty="0" err="1"/>
              <a:t>Pswd</a:t>
            </a:r>
            <a:r>
              <a:rPr lang="en-NZ" sz="3600" dirty="0"/>
              <a:t>: </a:t>
            </a:r>
            <a:r>
              <a:rPr lang="en-NZ" sz="3600" dirty="0" smtClean="0"/>
              <a:t>Pharma14</a:t>
            </a:r>
            <a:endParaRPr lang="en-NZ" sz="3600" dirty="0"/>
          </a:p>
          <a:p>
            <a:pPr marL="0" indent="0">
              <a:spcAft>
                <a:spcPts val="1200"/>
              </a:spcAft>
              <a:buNone/>
            </a:pPr>
            <a:r>
              <a:rPr lang="en-NZ" sz="2800" dirty="0"/>
              <a:t>(also written on the white boards around the room)</a:t>
            </a:r>
          </a:p>
          <a:p>
            <a:r>
              <a:rPr lang="en-NZ" sz="2800" dirty="0"/>
              <a:t>Launch </a:t>
            </a:r>
            <a:r>
              <a:rPr lang="en-NZ" sz="2800" dirty="0" err="1"/>
              <a:t>NetLogin</a:t>
            </a:r>
            <a:r>
              <a:rPr lang="en-NZ" sz="2800" dirty="0"/>
              <a:t> using your UPI and </a:t>
            </a:r>
            <a:r>
              <a:rPr lang="en-NZ" sz="2800" dirty="0" err="1"/>
              <a:t>pswd</a:t>
            </a:r>
            <a:r>
              <a:rPr lang="en-NZ" sz="2800" dirty="0"/>
              <a:t> *before* launching Explorer (or other browser) to have Internet </a:t>
            </a:r>
            <a:r>
              <a:rPr lang="en-NZ" sz="2800" dirty="0" smtClean="0"/>
              <a:t>access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2747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6" y="1052736"/>
            <a:ext cx="55616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7" y="3861048"/>
            <a:ext cx="556163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2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Benefits of Cooperative Learning</a:t>
            </a:r>
            <a:endParaRPr lang="en-NZ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4385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More closely related to future work environments.</a:t>
            </a:r>
          </a:p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Better engagement with the material so you can contribute.</a:t>
            </a:r>
          </a:p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More conducive environment to ask questions in.</a:t>
            </a:r>
          </a:p>
          <a:p>
            <a:pPr eaLnBrk="1" hangingPunct="1"/>
            <a:r>
              <a:rPr lang="en-NZ" sz="2800" dirty="0" smtClean="0"/>
              <a:t>Teaching is the best way of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73112"/>
          </a:xfrm>
        </p:spPr>
        <p:txBody>
          <a:bodyPr/>
          <a:lstStyle/>
          <a:p>
            <a:pPr eaLnBrk="1" hangingPunct="1"/>
            <a:r>
              <a:rPr lang="en-US" dirty="0" smtClean="0"/>
              <a:t>Potential Problems</a:t>
            </a:r>
            <a:endParaRPr lang="en-NZ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147248" cy="4248869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Students with a better understanding will do all the work and others will get the marks too.</a:t>
            </a:r>
          </a:p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Group members don’t get on.</a:t>
            </a:r>
          </a:p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Don’t feel like you can mark someone down (friend?)</a:t>
            </a:r>
          </a:p>
          <a:p>
            <a:pPr eaLnBrk="1" hangingPunct="1">
              <a:spcAft>
                <a:spcPts val="1800"/>
              </a:spcAft>
            </a:pPr>
            <a:r>
              <a:rPr lang="en-NZ" sz="2800" dirty="0" smtClean="0"/>
              <a:t>Someone in the group needs to attend another lab stream.</a:t>
            </a:r>
          </a:p>
          <a:p>
            <a:pPr eaLnBrk="1" hangingPunct="1"/>
            <a:r>
              <a:rPr lang="en-NZ" sz="2800" dirty="0" smtClean="0"/>
              <a:t>Someone misses the lab altogether (illness, </a:t>
            </a:r>
            <a:r>
              <a:rPr lang="en-NZ" sz="2800" dirty="0" err="1" smtClean="0"/>
              <a:t>etc</a:t>
            </a:r>
            <a:r>
              <a:rPr lang="en-NZ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Excel Skills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437"/>
          </a:xfrm>
        </p:spPr>
        <p:txBody>
          <a:bodyPr/>
          <a:lstStyle/>
          <a:p>
            <a:pPr eaLnBrk="1" hangingPunct="1"/>
            <a:r>
              <a:rPr lang="en-NZ" sz="3200" dirty="0" smtClean="0"/>
              <a:t>Constructing figures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sz="3200" dirty="0" smtClean="0"/>
              <a:t>Appropriate style (bar, line, pie chart...)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sz="3200" dirty="0" smtClean="0"/>
              <a:t>Axis position and numbering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sz="3200" dirty="0" smtClean="0"/>
              <a:t>Legends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sz="3200" dirty="0" smtClean="0"/>
              <a:t>Fitting curves – linear vs. non-linear regression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sz="3200" dirty="0" smtClean="0"/>
              <a:t>Error bars (SD)</a:t>
            </a:r>
          </a:p>
          <a:p>
            <a:pPr lvl="1" eaLnBrk="1" hangingPunct="1">
              <a:buFont typeface="Arial" charset="0"/>
              <a:buNone/>
            </a:pPr>
            <a:endParaRPr lang="en-NZ" sz="3200" dirty="0" smtClean="0"/>
          </a:p>
        </p:txBody>
      </p:sp>
    </p:spTree>
    <p:extLst>
      <p:ext uri="{BB962C8B-B14F-4D97-AF65-F5344CB8AC3E}">
        <p14:creationId xmlns:p14="http://schemas.microsoft.com/office/powerpoint/2010/main" val="17522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Excel Exercise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74650" y="1484784"/>
            <a:ext cx="8518525" cy="48244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NZ" sz="3200" dirty="0" smtClean="0"/>
              <a:t>On MEDSCI303 course website:</a:t>
            </a:r>
            <a:endParaRPr lang="en-NZ" sz="3600" u="sng" dirty="0" smtClean="0"/>
          </a:p>
          <a:p>
            <a:pPr eaLnBrk="1" hangingPunct="1"/>
            <a:r>
              <a:rPr lang="en-NZ" sz="3200" dirty="0" smtClean="0"/>
              <a:t>Use left-hand side navigation </a:t>
            </a:r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Go to Lab 1: Introduction </a:t>
            </a:r>
            <a:r>
              <a:rPr lang="en-NZ" sz="3200" dirty="0" smtClean="0">
                <a:sym typeface="Wingdings" pitchFamily="2" charset="2"/>
              </a:rPr>
              <a:t></a:t>
            </a:r>
            <a:r>
              <a:rPr lang="en-NZ" sz="3200" dirty="0" smtClean="0"/>
              <a:t>Pre-lab: Excel Practical</a:t>
            </a:r>
          </a:p>
          <a:p>
            <a:pPr lvl="1" eaLnBrk="1" hangingPunct="1">
              <a:spcAft>
                <a:spcPts val="1800"/>
              </a:spcAft>
            </a:pPr>
            <a:r>
              <a:rPr lang="en-NZ" sz="3200" dirty="0" smtClean="0"/>
              <a:t>Find </a:t>
            </a:r>
            <a:r>
              <a:rPr lang="en-NZ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 smtClean="0">
                <a:solidFill>
                  <a:srgbClr val="FF0000"/>
                </a:solidFill>
              </a:rPr>
              <a:t>Serotonin practice sheet</a:t>
            </a:r>
            <a:r>
              <a:rPr lang="en-NZ" sz="3200" dirty="0" smtClean="0">
                <a:solidFill>
                  <a:srgbClr val="FF0000"/>
                </a:solidFill>
              </a:rPr>
              <a:t>” </a:t>
            </a:r>
            <a:r>
              <a:rPr lang="en-NZ" sz="3200" dirty="0" smtClean="0"/>
              <a:t>AND </a:t>
            </a:r>
          </a:p>
          <a:p>
            <a:pPr lvl="1" eaLnBrk="1" hangingPunct="1">
              <a:spcAft>
                <a:spcPts val="1800"/>
              </a:spcAft>
            </a:pPr>
            <a:r>
              <a:rPr lang="en-NZ" sz="3200" dirty="0" smtClean="0">
                <a:solidFill>
                  <a:srgbClr val="FF0000"/>
                </a:solidFill>
              </a:rPr>
              <a:t>“Constructing Concentration-Response Curves in Excel”</a:t>
            </a:r>
          </a:p>
          <a:p>
            <a:pPr eaLnBrk="1" hangingPunct="1">
              <a:buFont typeface="Arial" charset="0"/>
              <a:buNone/>
            </a:pPr>
            <a:r>
              <a:rPr lang="en-NZ" dirty="0" smtClean="0"/>
              <a:t>NOTE: Link to Student Excel Courses run by CAD!</a:t>
            </a:r>
          </a:p>
          <a:p>
            <a:pPr eaLnBrk="1" hangingPunct="1">
              <a:buFont typeface="Arial" charset="0"/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3296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en-NZ" dirty="0" smtClean="0"/>
              <a:t>Excel Figure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 smtClean="0"/>
              <a:t>Figure </a:t>
            </a:r>
            <a:r>
              <a:rPr lang="en-NZ" sz="2000" dirty="0"/>
              <a:t>1: Contraction of guinea pig ileum in response to serotonin (5-HT). Tissue was stimulated at five minute intervals with increasing concentrations of 5-HT. </a:t>
            </a:r>
            <a:r>
              <a:rPr lang="en-NZ" sz="2000" dirty="0" smtClean="0"/>
              <a:t>Estimated pD2 is 6.2. The </a:t>
            </a:r>
            <a:r>
              <a:rPr lang="en-NZ" sz="2000" dirty="0"/>
              <a:t>data are expressed as percentages of maximum response and data points represent mean +/- SD, n=4</a:t>
            </a:r>
            <a:r>
              <a:rPr lang="en-NZ" sz="2000" dirty="0" smtClean="0"/>
              <a:t>.</a:t>
            </a:r>
            <a:endParaRPr lang="en-NZ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7851996"/>
              </p:ext>
            </p:extLst>
          </p:nvPr>
        </p:nvGraphicFramePr>
        <p:xfrm>
          <a:off x="1475656" y="1556792"/>
          <a:ext cx="5688632" cy="326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1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18864" y="511073"/>
            <a:ext cx="8229600" cy="7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NZ" smtClean="0"/>
              <a:t>Prism Figure</a:t>
            </a:r>
            <a:endParaRPr lang="en-N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8183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Introtalk_graph.tif"/>
          <p:cNvPicPr>
            <a:picLocks noChangeAspect="1"/>
          </p:cNvPicPr>
          <p:nvPr/>
        </p:nvPicPr>
        <p:blipFill rotWithShape="1">
          <a:blip r:embed="rId3" cstate="print"/>
          <a:srcRect l="16028" t="22469" r="8502" b="2873"/>
          <a:stretch/>
        </p:blipFill>
        <p:spPr bwMode="auto">
          <a:xfrm>
            <a:off x="1814120" y="1340768"/>
            <a:ext cx="5134144" cy="43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TextBox 8"/>
          <p:cNvSpPr txBox="1">
            <a:spLocks noChangeArrowheads="1"/>
          </p:cNvSpPr>
          <p:nvPr/>
        </p:nvSpPr>
        <p:spPr bwMode="auto">
          <a:xfrm>
            <a:off x="251521" y="5589239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2000" dirty="0">
                <a:latin typeface="Calibri" pitchFamily="34" charset="0"/>
              </a:rPr>
              <a:t>Figure 1:  Contraction of guinea pig ileum in response to Serotonin (5-HT). The data are expressed as the percentage of the maximal response induced by 5-HT.  The data increases exponentially without reaching a plateau. pD2 = 5</a:t>
            </a:r>
            <a:r>
              <a:rPr lang="en-NZ" sz="2000" dirty="0" smtClean="0">
                <a:latin typeface="Calibri" pitchFamily="34" charset="0"/>
              </a:rPr>
              <a:t>.9</a:t>
            </a:r>
            <a:r>
              <a:rPr lang="en-NZ" sz="2000" dirty="0">
                <a:latin typeface="Calibri" pitchFamily="34" charset="0"/>
              </a:rPr>
              <a:t>. Data points represent mean +/- SD, n= 4.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779934"/>
          </a:xfrm>
        </p:spPr>
        <p:txBody>
          <a:bodyPr/>
          <a:lstStyle/>
          <a:p>
            <a:r>
              <a:rPr lang="en-NZ" dirty="0" smtClean="0"/>
              <a:t>Prism Figure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7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67544" y="776759"/>
            <a:ext cx="8229600" cy="708025"/>
          </a:xfrm>
        </p:spPr>
        <p:txBody>
          <a:bodyPr/>
          <a:lstStyle/>
          <a:p>
            <a:r>
              <a:rPr lang="en-NZ" dirty="0" smtClean="0"/>
              <a:t>Go to page 5 of your manual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08476"/>
              </p:ext>
            </p:extLst>
          </p:nvPr>
        </p:nvGraphicFramePr>
        <p:xfrm>
          <a:off x="611560" y="1844826"/>
          <a:ext cx="7920879" cy="4104450"/>
        </p:xfrm>
        <a:graphic>
          <a:graphicData uri="http://schemas.openxmlformats.org/drawingml/2006/table">
            <a:tbl>
              <a:tblPr/>
              <a:tblGrid>
                <a:gridCol w="1182544"/>
                <a:gridCol w="3569984"/>
                <a:gridCol w="1440160"/>
                <a:gridCol w="1728191"/>
              </a:tblGrid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N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NZ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endParaRPr lang="en-NZ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Hand-in Date</a:t>
                      </a:r>
                      <a:endParaRPr lang="en-NZ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3/4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safety &amp; introduction to labs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10/11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Potency of Agonist &amp; Antagonist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1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17/18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Effects of pH on Absorption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In-lab </a:t>
                      </a:r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MCQ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24/25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Compartment model – single dose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In-lab </a:t>
                      </a:r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MCQ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31/Apr 2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Compartment model – multiple doses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2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630">
                <a:tc gridSpan="4">
                  <a:txBody>
                    <a:bodyPr/>
                    <a:lstStyle/>
                    <a:p>
                      <a:pPr algn="ctr"/>
                      <a:r>
                        <a:rPr lang="en-N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Mid-Semester/Easter Break (Fri 3 April – Sat 18 April)</a:t>
                      </a:r>
                      <a:endParaRPr lang="en-N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21/22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Report Tutorial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28/29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Animals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In-lab </a:t>
                      </a:r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MCQ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5/6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of Drug Administration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3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12/13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Induction/inhibition in vivo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In-lab </a:t>
                      </a:r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MCQ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19/20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Induction/inhibition in vitro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In-lab </a:t>
                      </a:r>
                      <a:r>
                        <a:rPr lang="en-N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MCQ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May 26/27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PK problems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2/3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Labs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 gridSpan="4">
                  <a:txBody>
                    <a:bodyPr/>
                    <a:lstStyle/>
                    <a:p>
                      <a:pPr algn="ctr"/>
                      <a:r>
                        <a:rPr lang="en-N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N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r>
              <a:rPr lang="en-NZ" dirty="0" smtClean="0"/>
              <a:t>Assessment Dates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Report 1 – Due </a:t>
            </a:r>
            <a:r>
              <a:rPr lang="en-NZ" b="1" dirty="0" smtClean="0">
                <a:solidFill>
                  <a:srgbClr val="FF0000"/>
                </a:solidFill>
              </a:rPr>
              <a:t>12am (midnight) SUNDAY March 22</a:t>
            </a:r>
            <a:r>
              <a:rPr lang="en-NZ" b="1" baseline="30000" dirty="0" smtClean="0">
                <a:solidFill>
                  <a:srgbClr val="FF0000"/>
                </a:solidFill>
              </a:rPr>
              <a:t>nd</a:t>
            </a:r>
            <a:r>
              <a:rPr lang="en-NZ" b="1" dirty="0" smtClean="0">
                <a:solidFill>
                  <a:srgbClr val="FF0000"/>
                </a:solidFill>
              </a:rPr>
              <a:t>  </a:t>
            </a:r>
          </a:p>
          <a:p>
            <a:endParaRPr lang="en-NZ" b="1" dirty="0">
              <a:solidFill>
                <a:srgbClr val="FF0000"/>
              </a:solidFill>
            </a:endParaRPr>
          </a:p>
          <a:p>
            <a:r>
              <a:rPr lang="en-NZ" dirty="0" smtClean="0"/>
              <a:t>Report 2 – Due </a:t>
            </a:r>
            <a:r>
              <a:rPr lang="en-NZ" b="1" dirty="0" smtClean="0">
                <a:solidFill>
                  <a:srgbClr val="FF0000"/>
                </a:solidFill>
              </a:rPr>
              <a:t>12am (midnight) SUNDAY Apr 26</a:t>
            </a:r>
            <a:r>
              <a:rPr lang="en-NZ" b="1" baseline="30000" dirty="0" smtClean="0">
                <a:solidFill>
                  <a:srgbClr val="FF0000"/>
                </a:solidFill>
              </a:rPr>
              <a:t>th</a:t>
            </a:r>
            <a:r>
              <a:rPr lang="en-NZ" b="1" dirty="0" smtClean="0">
                <a:solidFill>
                  <a:srgbClr val="FF0000"/>
                </a:solidFill>
              </a:rPr>
              <a:t>  </a:t>
            </a:r>
          </a:p>
          <a:p>
            <a:endParaRPr lang="en-NZ" dirty="0"/>
          </a:p>
          <a:p>
            <a:r>
              <a:rPr lang="en-NZ" dirty="0" smtClean="0"/>
              <a:t>Report 3 – Due </a:t>
            </a:r>
            <a:r>
              <a:rPr lang="en-NZ" b="1" dirty="0" smtClean="0">
                <a:solidFill>
                  <a:srgbClr val="FF0000"/>
                </a:solidFill>
              </a:rPr>
              <a:t>12am (midnight) SUNDAY </a:t>
            </a:r>
            <a:r>
              <a:rPr lang="en-NZ" b="1" dirty="0">
                <a:solidFill>
                  <a:srgbClr val="FF0000"/>
                </a:solidFill>
              </a:rPr>
              <a:t>May </a:t>
            </a:r>
            <a:r>
              <a:rPr lang="en-NZ" b="1" dirty="0" smtClean="0">
                <a:solidFill>
                  <a:srgbClr val="FF0000"/>
                </a:solidFill>
              </a:rPr>
              <a:t>17</a:t>
            </a:r>
            <a:r>
              <a:rPr lang="en-NZ" b="1" baseline="30000" dirty="0" smtClean="0">
                <a:solidFill>
                  <a:srgbClr val="FF0000"/>
                </a:solidFill>
              </a:rPr>
              <a:t>th</a:t>
            </a:r>
            <a:r>
              <a:rPr lang="en-NZ" b="1" dirty="0" smtClean="0">
                <a:solidFill>
                  <a:srgbClr val="FF0000"/>
                </a:solidFill>
              </a:rPr>
              <a:t>  </a:t>
            </a:r>
            <a:endParaRPr lang="en-NZ" b="1" dirty="0">
              <a:solidFill>
                <a:srgbClr val="FF0000"/>
              </a:solidFill>
            </a:endParaRP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Hand in </a:t>
            </a:r>
            <a:r>
              <a:rPr lang="en-NZ" dirty="0" smtClean="0"/>
              <a:t>via Turnitin only! Details will be provided prior to submission deadlines.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46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207375" cy="57546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ct val="6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NZ" sz="3600" b="1" dirty="0" smtClean="0"/>
              <a:t>Course Manuals </a:t>
            </a:r>
            <a:r>
              <a:rPr lang="en-NZ" sz="2800" dirty="0" smtClean="0"/>
              <a:t>– do you have one?</a:t>
            </a:r>
          </a:p>
          <a:p>
            <a:pPr marL="274320" indent="-274320" eaLnBrk="1" fontAlgn="auto" hangingPunct="1">
              <a:spcAft>
                <a:spcPct val="6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NZ" sz="3600" b="1" dirty="0" smtClean="0"/>
              <a:t>Tutors &amp; Technicians</a:t>
            </a:r>
          </a:p>
          <a:p>
            <a:pPr marL="274320" indent="-274320" eaLnBrk="1" fontAlgn="auto" hangingPunct="1">
              <a:spcAft>
                <a:spcPct val="6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NZ" sz="3600" b="1" dirty="0" smtClean="0"/>
              <a:t>Pharmacology/Pharmacy Teaching Lab </a:t>
            </a:r>
            <a:r>
              <a:rPr lang="en-NZ" sz="2800" dirty="0" smtClean="0"/>
              <a:t>– space for all labs and tutorials</a:t>
            </a:r>
          </a:p>
          <a:p>
            <a:pPr marL="274320" indent="-274320" eaLnBrk="1" fontAlgn="auto" hangingPunct="1">
              <a:spcAft>
                <a:spcPct val="600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NZ" sz="3600" b="1" dirty="0" smtClean="0"/>
              <a:t>Lab Streams </a:t>
            </a:r>
            <a:r>
              <a:rPr lang="en-NZ" sz="2800" b="1" dirty="0" smtClean="0"/>
              <a:t>– </a:t>
            </a:r>
            <a:r>
              <a:rPr lang="en-NZ" sz="2800" dirty="0" smtClean="0"/>
              <a:t>only switch with permission!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NZ" sz="3600" b="1" dirty="0" smtClean="0"/>
              <a:t>Attendance is compulsory! </a:t>
            </a:r>
            <a:br>
              <a:rPr lang="en-NZ" sz="3600" b="1" dirty="0" smtClean="0"/>
            </a:br>
            <a:r>
              <a:rPr lang="en-NZ" sz="3600" b="1" dirty="0" smtClean="0"/>
              <a:t>- </a:t>
            </a:r>
            <a:r>
              <a:rPr lang="en-NZ" sz="3000" dirty="0" smtClean="0"/>
              <a:t>Sign in or you are considered absent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Vote for how groups are made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NZ" sz="3000" dirty="0">
                <a:hlinkClick r:id="rId3"/>
              </a:rPr>
              <a:t>https://</a:t>
            </a:r>
            <a:r>
              <a:rPr lang="en-NZ" sz="3000" dirty="0" smtClean="0">
                <a:hlinkClick r:id="rId3"/>
              </a:rPr>
              <a:t>piazza.com/class/i4xblyog9ap5oh?cid=7</a:t>
            </a:r>
            <a:endParaRPr lang="en-NZ" sz="3000" dirty="0" smtClean="0"/>
          </a:p>
          <a:p>
            <a:pPr>
              <a:spcAft>
                <a:spcPts val="2400"/>
              </a:spcAft>
            </a:pPr>
            <a:r>
              <a:rPr lang="en-NZ" sz="3000" dirty="0" smtClean="0"/>
              <a:t>Piazza, @7</a:t>
            </a:r>
          </a:p>
          <a:p>
            <a:pPr>
              <a:spcAft>
                <a:spcPts val="2400"/>
              </a:spcAft>
            </a:pPr>
            <a:r>
              <a:rPr lang="en-NZ" sz="3000" dirty="0" smtClean="0"/>
              <a:t>Voting closes 12pm (midday) Friday.</a:t>
            </a:r>
            <a:endParaRPr lang="en-NZ" sz="3000" dirty="0"/>
          </a:p>
        </p:txBody>
      </p:sp>
    </p:spTree>
    <p:extLst>
      <p:ext uri="{BB962C8B-B14F-4D97-AF65-F5344CB8AC3E}">
        <p14:creationId xmlns:p14="http://schemas.microsoft.com/office/powerpoint/2010/main" val="22821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428750" y="500063"/>
            <a:ext cx="6143625" cy="857250"/>
          </a:xfrm>
        </p:spPr>
        <p:txBody>
          <a:bodyPr/>
          <a:lstStyle/>
          <a:p>
            <a:pPr eaLnBrk="1" hangingPunct="1"/>
            <a:r>
              <a:rPr lang="en-NZ" smtClean="0"/>
              <a:t>Penalties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9036495" cy="50006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NZ" sz="2400" dirty="0" smtClean="0"/>
              <a:t>All laboratories must be completed to a satisfactory standard, which includes, but is not limited to, participation and submission of results to a class data sheet. </a:t>
            </a:r>
          </a:p>
          <a:p>
            <a:pPr eaLnBrk="1" hangingPunct="1">
              <a:spcAft>
                <a:spcPts val="1800"/>
              </a:spcAft>
            </a:pPr>
            <a:r>
              <a:rPr lang="en-NZ" sz="2400" dirty="0" smtClean="0"/>
              <a:t>Failure to complete laboratories to a satisfactory standard will result in a penalty of up to -4.5% per affected laboratory  </a:t>
            </a:r>
            <a:br>
              <a:rPr lang="en-NZ" sz="2400" dirty="0" smtClean="0"/>
            </a:br>
            <a:r>
              <a:rPr lang="en-NZ" sz="2000" dirty="0" smtClean="0"/>
              <a:t>(that means 4.5% out of 40% for the labs – makes it hard to pass the practical component!)</a:t>
            </a:r>
          </a:p>
          <a:p>
            <a:pPr eaLnBrk="1" hangingPunct="1"/>
            <a:r>
              <a:rPr lang="en-NZ" sz="2400" dirty="0" smtClean="0"/>
              <a:t>Laboratory reports submitted after the deadline will lose 10% of the marks allocated to that report per 24 hour period or part thereof late </a:t>
            </a:r>
            <a:br>
              <a:rPr lang="en-NZ" sz="2400" dirty="0" smtClean="0"/>
            </a:br>
            <a:r>
              <a:rPr lang="en-NZ" sz="2400" dirty="0" smtClean="0"/>
              <a:t>(i.e. up to 24h late = -10%, up to 48h late = -20% etc).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en-NZ" dirty="0" smtClean="0"/>
              <a:t>Lab Test – lecture slot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500063" y="1772816"/>
            <a:ext cx="8229600" cy="489654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NZ" sz="3200" b="1" dirty="0" smtClean="0"/>
              <a:t>45 </a:t>
            </a:r>
            <a:r>
              <a:rPr lang="en-NZ" sz="3200" b="1" dirty="0" err="1" smtClean="0"/>
              <a:t>mins</a:t>
            </a:r>
            <a:r>
              <a:rPr lang="en-NZ" sz="3200" b="1" dirty="0" smtClean="0"/>
              <a:t>, 25 marks, 12.5%</a:t>
            </a:r>
          </a:p>
          <a:p>
            <a:pPr>
              <a:spcAft>
                <a:spcPts val="1800"/>
              </a:spcAft>
            </a:pPr>
            <a:r>
              <a:rPr lang="en-NZ" sz="3200" b="1" dirty="0" smtClean="0"/>
              <a:t>17-25 short answer questions</a:t>
            </a:r>
          </a:p>
          <a:p>
            <a:pPr>
              <a:spcAft>
                <a:spcPts val="1800"/>
              </a:spcAft>
            </a:pPr>
            <a:r>
              <a:rPr lang="en-NZ" sz="3200" b="1" dirty="0" smtClean="0"/>
              <a:t>All questions based on learning objectives or class data from non-report labs</a:t>
            </a:r>
          </a:p>
          <a:p>
            <a:pPr>
              <a:spcAft>
                <a:spcPts val="1800"/>
              </a:spcAft>
            </a:pPr>
            <a:r>
              <a:rPr lang="en-NZ" sz="3200" b="1" dirty="0" smtClean="0"/>
              <a:t>Example questions have been posted on Cecil</a:t>
            </a:r>
          </a:p>
          <a:p>
            <a:r>
              <a:rPr lang="en-NZ" sz="3200" b="1" dirty="0" smtClean="0"/>
              <a:t>Preference for time? Piazza @8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8213"/>
          </a:xfrm>
        </p:spPr>
        <p:txBody>
          <a:bodyPr/>
          <a:lstStyle/>
          <a:p>
            <a:r>
              <a:rPr lang="en-NZ" smtClean="0"/>
              <a:t>Student Reps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NZ" sz="2800" dirty="0" smtClean="0"/>
              <a:t>Give student feedback where necessary to course coordinator</a:t>
            </a:r>
          </a:p>
          <a:p>
            <a:pPr eaLnBrk="1" hangingPunct="1">
              <a:spcAft>
                <a:spcPct val="35000"/>
              </a:spcAft>
            </a:pPr>
            <a:r>
              <a:rPr lang="en-NZ" sz="2800" dirty="0" smtClean="0"/>
              <a:t>Help out your fellow classmates</a:t>
            </a:r>
          </a:p>
          <a:p>
            <a:pPr eaLnBrk="1" hangingPunct="1">
              <a:spcAft>
                <a:spcPct val="35000"/>
              </a:spcAft>
            </a:pPr>
            <a:r>
              <a:rPr lang="en-NZ" sz="2800" dirty="0" smtClean="0"/>
              <a:t>Add a little extra something to your CV</a:t>
            </a:r>
          </a:p>
          <a:p>
            <a:pPr eaLnBrk="1" hangingPunct="1">
              <a:spcAft>
                <a:spcPct val="35000"/>
              </a:spcAft>
            </a:pPr>
            <a:r>
              <a:rPr lang="en-NZ" sz="2800" dirty="0" smtClean="0"/>
              <a:t>Little work – attend 2 meetings of class reps in the semester</a:t>
            </a:r>
          </a:p>
          <a:p>
            <a:pPr eaLnBrk="1" hangingPunct="1"/>
            <a:r>
              <a:rPr lang="en-NZ" sz="2800" dirty="0" smtClean="0"/>
              <a:t>Organise a class party? (No longer funded </a:t>
            </a:r>
            <a:r>
              <a:rPr lang="en-NZ" sz="2800" dirty="0" smtClean="0">
                <a:sym typeface="Wingdings" pitchFamily="2" charset="2"/>
              </a:rPr>
              <a:t>)</a:t>
            </a:r>
            <a:endParaRPr lang="en-N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S.A.M.S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600" dirty="0" smtClean="0"/>
              <a:t>Student Association for the Medical Sciences</a:t>
            </a:r>
          </a:p>
          <a:p>
            <a:pPr marL="0" indent="0">
              <a:buNone/>
            </a:pPr>
            <a:endParaRPr lang="en-NZ" sz="3600" dirty="0" smtClean="0"/>
          </a:p>
          <a:p>
            <a:r>
              <a:rPr lang="en-NZ" sz="3600" dirty="0" smtClean="0"/>
              <a:t>See pdf file on Cecil or on Medsci 303 website homepage.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06665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008112"/>
          </a:xfrm>
        </p:spPr>
        <p:txBody>
          <a:bodyPr/>
          <a:lstStyle/>
          <a:p>
            <a:pPr eaLnBrk="1" hangingPunct="1"/>
            <a:r>
              <a:rPr lang="en-NZ" dirty="0" smtClean="0"/>
              <a:t>Intro to Organ Baths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552" y="1575440"/>
            <a:ext cx="8352928" cy="4661872"/>
          </a:xfrm>
        </p:spPr>
        <p:txBody>
          <a:bodyPr>
            <a:normAutofit/>
          </a:bodyPr>
          <a:lstStyle/>
          <a:p>
            <a:pPr eaLnBrk="1" hangingPunct="1"/>
            <a:r>
              <a:rPr lang="en-NZ" sz="2800" dirty="0" smtClean="0"/>
              <a:t>Designed for studying isolated tissue</a:t>
            </a:r>
            <a:br>
              <a:rPr lang="en-NZ" sz="2800" dirty="0" smtClean="0"/>
            </a:br>
            <a:r>
              <a:rPr lang="en-NZ" sz="2800" dirty="0" smtClean="0"/>
              <a:t> </a:t>
            </a:r>
            <a:r>
              <a:rPr lang="en-NZ" sz="2400" dirty="0" smtClean="0"/>
              <a:t>- a pharmacology screening tool to determine the concentration-response relationship in a contractile tissue</a:t>
            </a:r>
          </a:p>
          <a:p>
            <a:pPr eaLnBrk="1" hangingPunct="1">
              <a:spcBef>
                <a:spcPts val="3000"/>
              </a:spcBef>
            </a:pPr>
            <a:r>
              <a:rPr lang="en-NZ" sz="2800" dirty="0" smtClean="0"/>
              <a:t>Keep tissue alive by providing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NZ" sz="2800" dirty="0" smtClean="0"/>
              <a:t>Nutrients in the Krebs solution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NZ" sz="2800" dirty="0" smtClean="0"/>
              <a:t>Carbogen gas (95% O</a:t>
            </a:r>
            <a:r>
              <a:rPr lang="en-NZ" sz="2800" baseline="-25000" dirty="0" smtClean="0"/>
              <a:t>2</a:t>
            </a:r>
            <a:r>
              <a:rPr lang="en-NZ" sz="2800" dirty="0" smtClean="0"/>
              <a:t> / 5% CO</a:t>
            </a:r>
            <a:r>
              <a:rPr lang="en-NZ" sz="2800" baseline="-25000" dirty="0" smtClean="0"/>
              <a:t>2</a:t>
            </a:r>
            <a:r>
              <a:rPr lang="en-NZ" sz="2800" dirty="0" smtClean="0"/>
              <a:t>)</a:t>
            </a:r>
            <a:br>
              <a:rPr lang="en-NZ" sz="2800" dirty="0" smtClean="0"/>
            </a:br>
            <a:r>
              <a:rPr lang="en-NZ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(keep an eye on these bubbles during the lab)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NZ" sz="2800" dirty="0" smtClean="0"/>
              <a:t>Warmth via heated Krebs solution</a:t>
            </a:r>
          </a:p>
        </p:txBody>
      </p:sp>
    </p:spTree>
    <p:extLst>
      <p:ext uri="{BB962C8B-B14F-4D97-AF65-F5344CB8AC3E}">
        <p14:creationId xmlns:p14="http://schemas.microsoft.com/office/powerpoint/2010/main" val="10479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51"/>
            <a:ext cx="4896544" cy="68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(Telang, 2014)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2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424936" cy="87396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Intro to the Organ Bath – The Bath</a:t>
            </a:r>
            <a:endParaRPr lang="en-GB" dirty="0" smtClean="0"/>
          </a:p>
        </p:txBody>
      </p:sp>
      <p:pic>
        <p:nvPicPr>
          <p:cNvPr id="7171" name="Picture 4" descr="Organ Bath Handout"/>
          <p:cNvPicPr>
            <a:picLocks noChangeAspect="1" noChangeArrowheads="1"/>
          </p:cNvPicPr>
          <p:nvPr/>
        </p:nvPicPr>
        <p:blipFill>
          <a:blip r:embed="rId3" cstate="print"/>
          <a:srcRect b="38889"/>
          <a:stretch>
            <a:fillRect/>
          </a:stretch>
        </p:blipFill>
        <p:spPr bwMode="auto">
          <a:xfrm>
            <a:off x="1371600" y="1295400"/>
            <a:ext cx="64246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1384448" y="1190245"/>
            <a:ext cx="304800" cy="9864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7" name="Down Arrow 6"/>
          <p:cNvSpPr/>
          <p:nvPr/>
        </p:nvSpPr>
        <p:spPr>
          <a:xfrm rot="5400000">
            <a:off x="6681787" y="3862388"/>
            <a:ext cx="303213" cy="1004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7524328" y="5013176"/>
            <a:ext cx="16196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Tap to Drain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and Refill</a:t>
            </a:r>
          </a:p>
        </p:txBody>
      </p:sp>
      <p:sp>
        <p:nvSpPr>
          <p:cNvPr id="9" name="Down Arrow 8"/>
          <p:cNvSpPr/>
          <p:nvPr/>
        </p:nvSpPr>
        <p:spPr>
          <a:xfrm rot="5400000">
            <a:off x="6680994" y="5060156"/>
            <a:ext cx="304800" cy="1004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179512" y="145516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  <a:latin typeface="Calibri" pitchFamily="34" charset="0"/>
              </a:rPr>
              <a:t>Krebs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40770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  <a:latin typeface="Calibri" pitchFamily="34" charset="0"/>
              </a:rPr>
              <a:t>Organ Bath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14" y="6365557"/>
            <a:ext cx="7106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Everyone drain and refill your bath one time now!</a:t>
            </a:r>
            <a:endParaRPr lang="en-US" sz="2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5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620688"/>
            <a:ext cx="8673840" cy="753816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en-NZ" sz="3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 to the Organ Bath – Surrounding Apparatus</a:t>
            </a:r>
            <a:endParaRPr lang="en-NZ" sz="3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C:\Documents and Settings\dbel001\My Documents\My Videos\FlipShare Data\Videos\VID00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4000" contrast="35000"/>
                    </a14:imgEffect>
                  </a14:imgLayer>
                </a14:imgProps>
              </a:ext>
            </a:extLst>
          </a:blip>
          <a:srcRect l="30204" r="30834" b="16718"/>
          <a:stretch/>
        </p:blipFill>
        <p:spPr bwMode="auto">
          <a:xfrm>
            <a:off x="2704959" y="2158905"/>
            <a:ext cx="3451217" cy="415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298877" y="1983532"/>
            <a:ext cx="1001315" cy="3949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H="1">
            <a:off x="5220072" y="3026569"/>
            <a:ext cx="16561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4794500" y="3636815"/>
            <a:ext cx="1721716" cy="45535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3203848" y="2306318"/>
            <a:ext cx="504056" cy="504227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2400"/>
          </a:p>
        </p:txBody>
      </p:sp>
      <p:sp>
        <p:nvSpPr>
          <p:cNvPr id="9" name="Oval 8"/>
          <p:cNvSpPr/>
          <p:nvPr/>
        </p:nvSpPr>
        <p:spPr bwMode="auto">
          <a:xfrm>
            <a:off x="4593010" y="2162473"/>
            <a:ext cx="627062" cy="554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24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818188" y="2616425"/>
            <a:ext cx="219924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A) Adjust </a:t>
            </a:r>
            <a:b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resting </a:t>
            </a:r>
            <a:r>
              <a:rPr lang="en-NZ" sz="2400" dirty="0">
                <a:solidFill>
                  <a:schemeClr val="accent3">
                    <a:lumMod val="50000"/>
                  </a:schemeClr>
                </a:solidFill>
              </a:rPr>
              <a:t>tension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516216" y="3779748"/>
            <a:ext cx="2501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400" dirty="0" smtClean="0">
                <a:solidFill>
                  <a:schemeClr val="accent1">
                    <a:lumMod val="75000"/>
                  </a:schemeClr>
                </a:solidFill>
              </a:rPr>
              <a:t>D) Loosen to </a:t>
            </a:r>
            <a:r>
              <a:rPr lang="en-NZ" sz="2400" dirty="0">
                <a:solidFill>
                  <a:schemeClr val="accent1">
                    <a:lumMod val="75000"/>
                  </a:schemeClr>
                </a:solidFill>
              </a:rPr>
              <a:t>remove </a:t>
            </a:r>
            <a:r>
              <a:rPr lang="en-NZ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N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NZ" sz="2400" dirty="0" smtClean="0">
                <a:solidFill>
                  <a:schemeClr val="accent1">
                    <a:lumMod val="75000"/>
                  </a:schemeClr>
                </a:solidFill>
              </a:rPr>
              <a:t>carbogen </a:t>
            </a:r>
            <a:r>
              <a:rPr lang="en-NZ" sz="2400" dirty="0">
                <a:solidFill>
                  <a:schemeClr val="accent1">
                    <a:lumMod val="75000"/>
                  </a:schemeClr>
                </a:solidFill>
              </a:rPr>
              <a:t>hook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6259115" y="1772816"/>
            <a:ext cx="2522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 smtClean="0">
                <a:solidFill>
                  <a:srgbClr val="FF0000"/>
                </a:solidFill>
              </a:rPr>
              <a:t>B) Do </a:t>
            </a:r>
            <a:r>
              <a:rPr lang="en-NZ" sz="2400" dirty="0">
                <a:solidFill>
                  <a:srgbClr val="FF0000"/>
                </a:solidFill>
              </a:rPr>
              <a:t>Not Touch</a:t>
            </a:r>
            <a:r>
              <a:rPr lang="en-NZ" sz="2400" dirty="0" smtClean="0">
                <a:solidFill>
                  <a:srgbClr val="FF0000"/>
                </a:solidFill>
              </a:rPr>
              <a:t>!</a:t>
            </a:r>
            <a:endParaRPr lang="en-NZ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0" y="2492896"/>
            <a:ext cx="2987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C) Unhook </a:t>
            </a:r>
            <a:b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from force transducer</a:t>
            </a:r>
            <a:r>
              <a:rPr lang="en-NZ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NZ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NZ" sz="2400" dirty="0" smtClean="0">
                <a:solidFill>
                  <a:schemeClr val="accent3">
                    <a:lumMod val="50000"/>
                  </a:schemeClr>
                </a:solidFill>
              </a:rPr>
              <a:t>to suspend tissue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619672" y="2636912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1403648" y="4653136"/>
            <a:ext cx="1728192" cy="14401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4725144"/>
            <a:ext cx="17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Tissue hooks</a:t>
            </a:r>
            <a:endParaRPr lang="en-US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0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755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Organ Bath Processes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915"/>
            <a:ext cx="8229600" cy="43894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NZ" sz="2800" dirty="0" smtClean="0"/>
              <a:t>Put hooks back in (will have tissue attached for you next week)</a:t>
            </a:r>
          </a:p>
          <a:p>
            <a:pPr>
              <a:spcAft>
                <a:spcPts val="1800"/>
              </a:spcAft>
            </a:pPr>
            <a:r>
              <a:rPr lang="en-NZ" sz="2800" dirty="0" smtClean="0"/>
              <a:t>See bubbles? </a:t>
            </a:r>
            <a:r>
              <a:rPr lang="en-NZ" sz="2800" dirty="0" err="1" smtClean="0"/>
              <a:t>Approx</a:t>
            </a:r>
            <a:r>
              <a:rPr lang="en-NZ" sz="2800" dirty="0" smtClean="0"/>
              <a:t> 2/sec? Try adjusting </a:t>
            </a:r>
            <a:r>
              <a:rPr lang="en-NZ" sz="2800" dirty="0" err="1" smtClean="0"/>
              <a:t>carbogen</a:t>
            </a:r>
            <a:r>
              <a:rPr lang="en-NZ" sz="2800" dirty="0" smtClean="0"/>
              <a:t> flow (gently!)</a:t>
            </a:r>
          </a:p>
          <a:p>
            <a:pPr>
              <a:spcAft>
                <a:spcPts val="1800"/>
              </a:spcAft>
            </a:pPr>
            <a:r>
              <a:rPr lang="en-NZ" sz="2800" dirty="0" smtClean="0"/>
              <a:t>Tip beaker of water in to reservoir</a:t>
            </a:r>
          </a:p>
          <a:p>
            <a:pPr>
              <a:spcAft>
                <a:spcPts val="1800"/>
              </a:spcAft>
            </a:pPr>
            <a:r>
              <a:rPr lang="en-NZ" sz="2800" dirty="0" smtClean="0"/>
              <a:t>Practice emptying and refilling organ bath using tap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13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92688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NZ" sz="3200" b="1" dirty="0" smtClean="0"/>
              <a:t>Things to bring to labs </a:t>
            </a:r>
            <a:br>
              <a:rPr lang="en-NZ" sz="3200" b="1" dirty="0" smtClean="0"/>
            </a:br>
            <a:r>
              <a:rPr lang="en-NZ" sz="2800" dirty="0" smtClean="0"/>
              <a:t>– lab coats, CLOSED foot shoes, calculator, manual, $2 coin</a:t>
            </a:r>
            <a:br>
              <a:rPr lang="en-NZ" sz="2800" dirty="0" smtClean="0"/>
            </a:br>
            <a:r>
              <a:rPr lang="en-NZ" sz="2800" dirty="0" smtClean="0"/>
              <a:t>- NO bags, no jackets, no food, no drink bottles</a:t>
            </a:r>
          </a:p>
          <a:p>
            <a:pPr eaLnBrk="1" hangingPunct="1">
              <a:spcAft>
                <a:spcPts val="2400"/>
              </a:spcAft>
            </a:pPr>
            <a:r>
              <a:rPr lang="en-NZ" sz="3200" b="1" dirty="0" smtClean="0"/>
              <a:t>Mobile phone policy </a:t>
            </a:r>
            <a:br>
              <a:rPr lang="en-NZ" sz="3200" b="1" dirty="0" smtClean="0"/>
            </a:br>
            <a:r>
              <a:rPr lang="en-NZ" sz="2800" dirty="0" smtClean="0"/>
              <a:t>– turned off and/or in the locker or we confiscate it</a:t>
            </a:r>
          </a:p>
          <a:p>
            <a:pPr eaLnBrk="1" hangingPunct="1">
              <a:spcAft>
                <a:spcPts val="2400"/>
              </a:spcAft>
            </a:pPr>
            <a:r>
              <a:rPr lang="en-NZ" sz="3200" b="1" dirty="0" smtClean="0"/>
              <a:t>Lockers </a:t>
            </a:r>
            <a:br>
              <a:rPr lang="en-NZ" sz="3200" b="1" dirty="0" smtClean="0"/>
            </a:br>
            <a:r>
              <a:rPr lang="en-NZ" sz="2800" dirty="0" smtClean="0"/>
              <a:t>-$2 coin is refunded, do not leave lockers unlocked</a:t>
            </a:r>
          </a:p>
          <a:p>
            <a:pPr eaLnBrk="1" hangingPunct="1"/>
            <a:r>
              <a:rPr lang="en-NZ" sz="3200" b="1" dirty="0" smtClean="0"/>
              <a:t>Health &amp; Safety</a:t>
            </a:r>
            <a:br>
              <a:rPr lang="en-NZ" sz="3200" b="1" dirty="0" smtClean="0"/>
            </a:br>
            <a:r>
              <a:rPr lang="en-NZ" sz="2800" dirty="0" smtClean="0"/>
              <a:t>-Signing in next week is your acknowledgment that you read and understood this section </a:t>
            </a:r>
            <a:r>
              <a:rPr lang="en-NZ" sz="2800" b="1" u="sng" dirty="0" smtClean="0"/>
              <a:t>on the website</a:t>
            </a:r>
            <a:r>
              <a:rPr lang="en-NZ" sz="2800" dirty="0" smtClean="0"/>
              <a:t>.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/>
          <p:cNvSpPr>
            <a:spLocks noGrp="1"/>
          </p:cNvSpPr>
          <p:nvPr>
            <p:ph idx="1"/>
          </p:nvPr>
        </p:nvSpPr>
        <p:spPr>
          <a:xfrm>
            <a:off x="285750" y="1071562"/>
            <a:ext cx="8501063" cy="5021733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Wingdings 2" pitchFamily="18" charset="2"/>
              <a:buNone/>
            </a:pPr>
            <a:r>
              <a:rPr lang="en-NZ" sz="4000" b="1" u="sng" dirty="0" smtClean="0"/>
              <a:t>BEFORE LEAVING:</a:t>
            </a:r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Leave organ bath overflowing </a:t>
            </a:r>
            <a:r>
              <a:rPr lang="en-NZ" sz="2800" dirty="0" smtClean="0"/>
              <a:t>(will drain reservoir)</a:t>
            </a:r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Close programs - do NOT save changes and do NOT save files onto the desktop</a:t>
            </a:r>
            <a:endParaRPr lang="en-NZ" sz="3200" dirty="0"/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Log off computers</a:t>
            </a:r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Push stools under benches</a:t>
            </a:r>
          </a:p>
          <a:p>
            <a:pPr eaLnBrk="1" hangingPunct="1">
              <a:spcAft>
                <a:spcPts val="1800"/>
              </a:spcAft>
            </a:pPr>
            <a:r>
              <a:rPr lang="en-NZ" sz="3200" dirty="0" smtClean="0"/>
              <a:t>Tidy away mouse, keyboard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5114"/>
          </a:xfrm>
        </p:spPr>
        <p:txBody>
          <a:bodyPr/>
          <a:lstStyle/>
          <a:p>
            <a:r>
              <a:rPr lang="en-NZ" dirty="0" smtClean="0"/>
              <a:t>Cecil &amp; 303 Website 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2313384"/>
          </a:xfrm>
        </p:spPr>
        <p:txBody>
          <a:bodyPr/>
          <a:lstStyle/>
          <a:p>
            <a:r>
              <a:rPr lang="en-NZ" dirty="0" smtClean="0"/>
              <a:t>Log onto Cecil</a:t>
            </a:r>
          </a:p>
          <a:p>
            <a:r>
              <a:rPr lang="en-NZ" dirty="0" smtClean="0"/>
              <a:t>Can you see the Course website when you select </a:t>
            </a:r>
          </a:p>
          <a:p>
            <a:pPr lvl="1"/>
            <a:r>
              <a:rPr lang="en-NZ" dirty="0" smtClean="0"/>
              <a:t>Current Courses&gt; MEDSCI.303FH</a:t>
            </a:r>
          </a:p>
          <a:p>
            <a:pPr lvl="2"/>
            <a:r>
              <a:rPr lang="en-NZ" dirty="0" smtClean="0"/>
              <a:t>Course website link in Knowledge Map</a:t>
            </a:r>
          </a:p>
          <a:p>
            <a:pPr marL="668337" lvl="2" indent="0">
              <a:buNone/>
            </a:pPr>
            <a:r>
              <a:rPr lang="en-NZ" dirty="0"/>
              <a:t>	</a:t>
            </a:r>
            <a:r>
              <a:rPr lang="en-NZ" dirty="0" smtClean="0"/>
              <a:t>	(or flexiblelearning.auckland.ac.nz/medsci303/index.html)</a:t>
            </a: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3942184"/>
            <a:ext cx="8229600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NZ" dirty="0" smtClean="0"/>
              <a:t>Piazza	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4728964"/>
            <a:ext cx="8229600" cy="19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Did you receive a welcome email to your </a:t>
            </a:r>
            <a:r>
              <a:rPr lang="en-NZ" dirty="0" err="1" smtClean="0"/>
              <a:t>AucklandUni</a:t>
            </a:r>
            <a:r>
              <a:rPr lang="en-NZ" dirty="0" smtClean="0"/>
              <a:t> email?</a:t>
            </a:r>
          </a:p>
          <a:p>
            <a:r>
              <a:rPr lang="en-NZ" dirty="0" smtClean="0"/>
              <a:t>Please log on and complete the polls if you have not done so yet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81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684213" y="620688"/>
            <a:ext cx="8229600" cy="792163"/>
          </a:xfrm>
        </p:spPr>
        <p:txBody>
          <a:bodyPr/>
          <a:lstStyle/>
          <a:p>
            <a:pPr eaLnBrk="1" hangingPunct="1"/>
            <a:r>
              <a:rPr lang="en-NZ" sz="5400" dirty="0" smtClean="0"/>
              <a:t>Contacting Staff</a:t>
            </a:r>
            <a:endParaRPr lang="en-NZ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893175" cy="525705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NZ" sz="3200" b="1" dirty="0" smtClean="0"/>
              <a:t>Office Hours: 	</a:t>
            </a:r>
            <a:r>
              <a:rPr lang="en-NZ" sz="2800" dirty="0" smtClean="0"/>
              <a:t>(contact details on website and on p.3)</a:t>
            </a:r>
          </a:p>
          <a:p>
            <a:pPr lvl="1" eaLnBrk="1" hangingPunct="1">
              <a:spcAft>
                <a:spcPts val="600"/>
              </a:spcAft>
            </a:pPr>
            <a:r>
              <a:rPr lang="en-NZ" dirty="0"/>
              <a:t>Liam – </a:t>
            </a:r>
            <a:r>
              <a:rPr lang="en-NZ" dirty="0" smtClean="0"/>
              <a:t> Mon 1-2.30pm, Fri 12-1.30pm??</a:t>
            </a:r>
            <a:endParaRPr lang="en-NZ" dirty="0">
              <a:solidFill>
                <a:srgbClr val="7030A0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NZ" dirty="0" smtClean="0"/>
              <a:t>Leslie – by appointment Wed 2-3pm, Thu 9-10am</a:t>
            </a:r>
          </a:p>
          <a:p>
            <a:pPr lvl="1" eaLnBrk="1" hangingPunct="1">
              <a:spcAft>
                <a:spcPts val="1200"/>
              </a:spcAft>
            </a:pPr>
            <a:r>
              <a:rPr lang="en-NZ" dirty="0" smtClean="0"/>
              <a:t>De – </a:t>
            </a:r>
          </a:p>
          <a:p>
            <a:pPr eaLnBrk="1" hangingPunct="1">
              <a:spcAft>
                <a:spcPts val="1200"/>
              </a:spcAft>
            </a:pPr>
            <a:r>
              <a:rPr lang="en-NZ" sz="2800" b="1" dirty="0" smtClean="0"/>
              <a:t>Email </a:t>
            </a:r>
            <a:r>
              <a:rPr lang="en-NZ" sz="2800" dirty="0" smtClean="0"/>
              <a:t> </a:t>
            </a:r>
            <a:r>
              <a:rPr lang="en-NZ" sz="2400" dirty="0" smtClean="0"/>
              <a:t>- </a:t>
            </a:r>
            <a:r>
              <a:rPr lang="en-NZ" sz="2400" u="sng" dirty="0" smtClean="0">
                <a:solidFill>
                  <a:srgbClr val="0070C0"/>
                </a:solidFill>
              </a:rPr>
              <a:t>medsci303contact@auckland.ac.nz</a:t>
            </a: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/>
              <a:t>Please identify yourself by </a:t>
            </a:r>
            <a:r>
              <a:rPr lang="en-NZ" sz="2400" u="sng" dirty="0" smtClean="0"/>
              <a:t>name </a:t>
            </a:r>
            <a:r>
              <a:rPr lang="en-NZ" sz="2400" dirty="0" smtClean="0"/>
              <a:t>and </a:t>
            </a:r>
            <a:r>
              <a:rPr lang="en-NZ" sz="2400" u="sng" dirty="0" smtClean="0"/>
              <a:t>ID</a:t>
            </a:r>
            <a:r>
              <a:rPr lang="en-NZ" sz="2400" dirty="0" smtClean="0"/>
              <a:t>!</a:t>
            </a:r>
            <a:endParaRPr lang="en-NZ" sz="2400" b="1" dirty="0" smtClean="0"/>
          </a:p>
          <a:p>
            <a:pPr eaLnBrk="1" hangingPunct="1">
              <a:spcAft>
                <a:spcPts val="1200"/>
              </a:spcAft>
            </a:pPr>
            <a:r>
              <a:rPr lang="en-NZ" sz="2800" b="1" dirty="0" smtClean="0"/>
              <a:t>Phone </a:t>
            </a:r>
            <a:r>
              <a:rPr lang="en-NZ" sz="2800" dirty="0" smtClean="0"/>
              <a:t>–</a:t>
            </a:r>
            <a:r>
              <a:rPr lang="en-NZ" sz="2400" dirty="0" smtClean="0"/>
              <a:t>identify yourself by name and course</a:t>
            </a:r>
          </a:p>
          <a:p>
            <a:pPr eaLnBrk="1" hangingPunct="1">
              <a:spcAft>
                <a:spcPts val="1200"/>
              </a:spcAft>
            </a:pPr>
            <a:r>
              <a:rPr lang="en-NZ" sz="2800" b="1" dirty="0" smtClean="0"/>
              <a:t>Discussion Forum </a:t>
            </a:r>
            <a:r>
              <a:rPr lang="en-NZ" sz="2400" dirty="0" smtClean="0"/>
              <a:t>– Piazza discussion forum, you will receive an email invitation today, if not contact a Tutor</a:t>
            </a:r>
            <a:endParaRPr lang="en-NZ" sz="2400" b="1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7380312" y="2204864"/>
            <a:ext cx="21602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7884368" y="2636912"/>
            <a:ext cx="8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u="sng" dirty="0" smtClean="0"/>
              <a:t>TBD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3480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Evaluation 2013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NZ" dirty="0" smtClean="0"/>
              <a:t>Go to ‘Lab 1: Introduction’ page of website</a:t>
            </a:r>
          </a:p>
          <a:p>
            <a:pPr>
              <a:spcAft>
                <a:spcPts val="1800"/>
              </a:spcAft>
            </a:pPr>
            <a:r>
              <a:rPr lang="en-NZ" dirty="0" smtClean="0"/>
              <a:t>Open the pdf</a:t>
            </a:r>
          </a:p>
          <a:p>
            <a:r>
              <a:rPr lang="en-NZ" dirty="0" smtClean="0"/>
              <a:t>Take a few minutes to read it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32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en-NZ" dirty="0" smtClean="0"/>
              <a:t>Student Evaluation 2013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51784"/>
          </a:xfrm>
        </p:spPr>
        <p:txBody>
          <a:bodyPr/>
          <a:lstStyle/>
          <a:p>
            <a:r>
              <a:rPr lang="en-NZ" sz="2400" dirty="0"/>
              <a:t>Requirements for the group assignment were clearly explained.</a:t>
            </a:r>
          </a:p>
          <a:p>
            <a:pPr lvl="1"/>
            <a:r>
              <a:rPr lang="en-NZ" sz="2000" b="1" dirty="0"/>
              <a:t>65.7% </a:t>
            </a:r>
            <a:r>
              <a:rPr lang="en-NZ" sz="2000" dirty="0"/>
              <a:t>Agreed + Strongly Agreed vs. </a:t>
            </a:r>
            <a:r>
              <a:rPr lang="en-NZ" sz="2000" b="1" u="sng" dirty="0"/>
              <a:t>17.8% </a:t>
            </a:r>
            <a:r>
              <a:rPr lang="en-NZ" sz="2000" dirty="0"/>
              <a:t>Disagreed + Strongly Disagreed</a:t>
            </a:r>
            <a:r>
              <a:rPr lang="en-NZ" sz="2000" dirty="0" smtClean="0"/>
              <a:t>.</a:t>
            </a:r>
          </a:p>
          <a:p>
            <a:pPr marL="393700" lvl="1" indent="0">
              <a:buNone/>
            </a:pPr>
            <a:endParaRPr lang="en-NZ" sz="2000" dirty="0"/>
          </a:p>
          <a:p>
            <a:r>
              <a:rPr lang="en-NZ" sz="2400" dirty="0"/>
              <a:t>I was clearly informed how my learning would be assessed</a:t>
            </a:r>
          </a:p>
          <a:p>
            <a:pPr lvl="1"/>
            <a:r>
              <a:rPr lang="en-NZ" sz="2000" b="1" dirty="0"/>
              <a:t>72.8% </a:t>
            </a:r>
            <a:r>
              <a:rPr lang="en-NZ" sz="2000" dirty="0"/>
              <a:t>Agreed + Strongly Agreed vs. </a:t>
            </a:r>
            <a:r>
              <a:rPr lang="en-NZ" sz="2000" b="1" u="sng" dirty="0"/>
              <a:t>10.1%</a:t>
            </a:r>
            <a:r>
              <a:rPr lang="en-NZ" sz="2000" b="1" dirty="0"/>
              <a:t> </a:t>
            </a:r>
            <a:r>
              <a:rPr lang="en-NZ" sz="2000" dirty="0"/>
              <a:t>Disagreed + Strongly Disagreed</a:t>
            </a:r>
            <a:r>
              <a:rPr lang="en-NZ" sz="2000" dirty="0" smtClean="0"/>
              <a:t>.</a:t>
            </a:r>
          </a:p>
          <a:p>
            <a:pPr lvl="1"/>
            <a:endParaRPr lang="en-NZ" sz="2000" dirty="0"/>
          </a:p>
          <a:p>
            <a:r>
              <a:rPr lang="en-NZ" sz="2400" dirty="0"/>
              <a:t>The volume of work in this course was fair and reasonable.</a:t>
            </a:r>
          </a:p>
          <a:p>
            <a:pPr lvl="1"/>
            <a:r>
              <a:rPr lang="en-NZ" sz="2000" b="1" dirty="0" smtClean="0"/>
              <a:t>64.5% </a:t>
            </a:r>
            <a:r>
              <a:rPr lang="en-NZ" sz="2000" dirty="0"/>
              <a:t>Agreed + Strongly Agreed vs. </a:t>
            </a:r>
            <a:r>
              <a:rPr lang="en-NZ" sz="2000" b="1" u="sng" dirty="0"/>
              <a:t>14.8%</a:t>
            </a:r>
            <a:r>
              <a:rPr lang="en-NZ" sz="2000" b="1" dirty="0"/>
              <a:t> </a:t>
            </a:r>
            <a:r>
              <a:rPr lang="en-NZ" sz="2000" dirty="0"/>
              <a:t>Disagreed + Strongly </a:t>
            </a:r>
            <a:r>
              <a:rPr lang="en-NZ" sz="2000" dirty="0" smtClean="0"/>
              <a:t>Disagreed</a:t>
            </a:r>
          </a:p>
          <a:p>
            <a:pPr lvl="1"/>
            <a:endParaRPr lang="en-NZ" sz="2000" dirty="0"/>
          </a:p>
          <a:p>
            <a:r>
              <a:rPr lang="en-NZ" sz="2400" dirty="0"/>
              <a:t>I received helpful feedback on my learning progress.</a:t>
            </a:r>
          </a:p>
          <a:p>
            <a:pPr lvl="1"/>
            <a:r>
              <a:rPr lang="en-NZ" sz="2000" b="1" dirty="0"/>
              <a:t>62.1% </a:t>
            </a:r>
            <a:r>
              <a:rPr lang="en-NZ" sz="2000" dirty="0"/>
              <a:t>Agreed + Strongly Agreed vs. </a:t>
            </a:r>
            <a:r>
              <a:rPr lang="en-NZ" sz="2000" b="1" u="sng" dirty="0"/>
              <a:t>14.2%</a:t>
            </a:r>
            <a:r>
              <a:rPr lang="en-NZ" sz="2000" b="1" dirty="0"/>
              <a:t> </a:t>
            </a:r>
            <a:r>
              <a:rPr lang="en-NZ" sz="2000" dirty="0"/>
              <a:t>Disagreed + Strongly Disagreed</a:t>
            </a:r>
          </a:p>
        </p:txBody>
      </p:sp>
    </p:spTree>
    <p:extLst>
      <p:ext uri="{BB962C8B-B14F-4D97-AF65-F5344CB8AC3E}">
        <p14:creationId xmlns:p14="http://schemas.microsoft.com/office/powerpoint/2010/main" val="42320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en-NZ" dirty="0" smtClean="0"/>
              <a:t>Student Evaluation 2013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NZ" b="1" dirty="0"/>
              <a:t>“What was </a:t>
            </a:r>
            <a:r>
              <a:rPr lang="en-NZ" b="1" dirty="0" smtClean="0"/>
              <a:t>most </a:t>
            </a:r>
            <a:r>
              <a:rPr lang="en-NZ" b="1" dirty="0"/>
              <a:t>helpful to your learning</a:t>
            </a:r>
            <a:r>
              <a:rPr lang="en-NZ" b="1" dirty="0" smtClean="0"/>
              <a:t>?”</a:t>
            </a:r>
          </a:p>
          <a:p>
            <a:pPr>
              <a:spcAft>
                <a:spcPts val="1800"/>
              </a:spcAft>
            </a:pPr>
            <a:r>
              <a:rPr lang="en-NZ" dirty="0"/>
              <a:t>Provision of Lecture </a:t>
            </a:r>
            <a:r>
              <a:rPr lang="en-NZ" dirty="0" smtClean="0"/>
              <a:t>Recordings</a:t>
            </a:r>
          </a:p>
          <a:p>
            <a:pPr>
              <a:spcAft>
                <a:spcPts val="1800"/>
              </a:spcAft>
            </a:pPr>
            <a:r>
              <a:rPr lang="en-NZ" dirty="0" smtClean="0"/>
              <a:t>Staff</a:t>
            </a:r>
          </a:p>
          <a:p>
            <a:pPr>
              <a:spcAft>
                <a:spcPts val="1800"/>
              </a:spcAft>
            </a:pPr>
            <a:r>
              <a:rPr lang="en-NZ" dirty="0" smtClean="0"/>
              <a:t>Practicals/Laboratories</a:t>
            </a:r>
          </a:p>
          <a:p>
            <a:pPr>
              <a:spcAft>
                <a:spcPts val="1800"/>
              </a:spcAft>
            </a:pPr>
            <a:r>
              <a:rPr lang="en-NZ" dirty="0"/>
              <a:t>Resources provided on the course </a:t>
            </a:r>
            <a:r>
              <a:rPr lang="en-NZ" dirty="0" smtClean="0"/>
              <a:t>website were </a:t>
            </a:r>
            <a:r>
              <a:rPr lang="en-NZ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41833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1859</Words>
  <Application>Microsoft Office PowerPoint</Application>
  <PresentationFormat>On-screen Show (4:3)</PresentationFormat>
  <Paragraphs>332</Paragraphs>
  <Slides>40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MEDSCI 303 Principles of Pharmacology         Introduction to the                    Laboratory Course   </vt:lpstr>
      <vt:lpstr>Turn your Computers on</vt:lpstr>
      <vt:lpstr>PowerPoint Presentation</vt:lpstr>
      <vt:lpstr>PowerPoint Presentation</vt:lpstr>
      <vt:lpstr>Cecil &amp; 303 Website  </vt:lpstr>
      <vt:lpstr>Contacting Staff</vt:lpstr>
      <vt:lpstr>Student Evaluation 2013</vt:lpstr>
      <vt:lpstr>Student Evaluation 2013</vt:lpstr>
      <vt:lpstr>Student Evaluation 2013</vt:lpstr>
      <vt:lpstr>Student Evaluation 2013</vt:lpstr>
      <vt:lpstr>Expectations of Students</vt:lpstr>
      <vt:lpstr>Expectations of Tutors</vt:lpstr>
      <vt:lpstr>Animals / Animal Tissue?</vt:lpstr>
      <vt:lpstr>Assessment Format</vt:lpstr>
      <vt:lpstr>Lab Reports</vt:lpstr>
      <vt:lpstr>Cooperative Learning</vt:lpstr>
      <vt:lpstr>Peer Evaluation</vt:lpstr>
      <vt:lpstr>Cooperative Learning Grades</vt:lpstr>
      <vt:lpstr>Cooperative Learning Grades</vt:lpstr>
      <vt:lpstr>PowerPoint Presentation</vt:lpstr>
      <vt:lpstr>Benefits of Cooperative Learning</vt:lpstr>
      <vt:lpstr>Potential Problems</vt:lpstr>
      <vt:lpstr>Excel Skills</vt:lpstr>
      <vt:lpstr>Excel Exercise</vt:lpstr>
      <vt:lpstr>Excel Figure</vt:lpstr>
      <vt:lpstr>PowerPoint Presentation</vt:lpstr>
      <vt:lpstr>Prism Figure</vt:lpstr>
      <vt:lpstr>Go to page 5 of your manual</vt:lpstr>
      <vt:lpstr>Assessment Dates</vt:lpstr>
      <vt:lpstr>Vote for how groups are made</vt:lpstr>
      <vt:lpstr>Penalties</vt:lpstr>
      <vt:lpstr>Lab Test – lecture slot</vt:lpstr>
      <vt:lpstr>Student Reps</vt:lpstr>
      <vt:lpstr>S.A.M.S</vt:lpstr>
      <vt:lpstr>Intro to Organ Baths</vt:lpstr>
      <vt:lpstr>PowerPoint Presentation</vt:lpstr>
      <vt:lpstr>Intro to the Organ Bath – The Bath</vt:lpstr>
      <vt:lpstr>PowerPoint Presentation</vt:lpstr>
      <vt:lpstr>Organ Bath Processes</vt:lpstr>
      <vt:lpstr>PowerPoint Presentation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Medsci 303 – Principles of Pharmacology   Introduction to the Laboratory Course</dc:title>
  <dc:creator>Liam Anderson</dc:creator>
  <cp:lastModifiedBy>Liam Anderson</cp:lastModifiedBy>
  <cp:revision>377</cp:revision>
  <cp:lastPrinted>2014-03-03T01:38:15Z</cp:lastPrinted>
  <dcterms:created xsi:type="dcterms:W3CDTF">2007-02-15T01:09:33Z</dcterms:created>
  <dcterms:modified xsi:type="dcterms:W3CDTF">2015-03-05T00:19:21Z</dcterms:modified>
</cp:coreProperties>
</file>