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1" r:id="rId1"/>
  </p:sldMasterIdLst>
  <p:notesMasterIdLst>
    <p:notesMasterId r:id="rId26"/>
  </p:notesMasterIdLst>
  <p:sldIdLst>
    <p:sldId id="298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5" r:id="rId22"/>
    <p:sldId id="293" r:id="rId23"/>
    <p:sldId id="294" r:id="rId24"/>
    <p:sldId id="297" r:id="rId2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73" autoAdjust="0"/>
  </p:normalViewPr>
  <p:slideViewPr>
    <p:cSldViewPr snapToGrid="0" snapToObjects="1">
      <p:cViewPr varScale="1">
        <p:scale>
          <a:sx n="66" d="100"/>
          <a:sy n="66" d="100"/>
        </p:scale>
        <p:origin x="-114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C539735-DAAA-425C-A2A8-13D04AF8ACA7}" type="datetimeFigureOut">
              <a:rPr lang="en-US"/>
              <a:pPr>
                <a:defRPr/>
              </a:pPr>
              <a:t>1/31/2013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FD77047-3DF4-47C9-9AFB-A7560571AD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976E0674-1C1D-48B3-9DAE-BA360E1294F4}" type="datetimeFigureOut">
              <a:rPr lang="en-US"/>
              <a:pPr/>
              <a:t>1/31/2013</a:t>
            </a:fld>
            <a:endParaRPr lang="en-GB"/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2EE5A14-87AD-45FC-8D9D-70D8E16E31E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2BEFD0-F40E-4121-8F99-5F2BE6E818A0}" type="datetimeFigureOut">
              <a:rPr lang="en-US"/>
              <a:pPr/>
              <a:t>1/31/2013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A81E58-B0E4-4076-A13F-B9882B8E9DE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E12271-B95E-49B6-B5B1-E8CF468A99BE}" type="datetimeFigureOut">
              <a:rPr lang="en-US"/>
              <a:pPr/>
              <a:t>1/31/2013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66555F-6128-491E-9047-04A497F4C22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D30264-CF72-4226-B8C5-72B938A05E66}" type="datetimeFigureOut">
              <a:rPr lang="en-US"/>
              <a:pPr/>
              <a:t>1/31/2013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FDE83-B18B-42E0-B723-857A6719B85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1C7482-8D75-4415-8B4A-7F70BE2DA4AF}" type="datetimeFigureOut">
              <a:rPr lang="en-US"/>
              <a:pPr/>
              <a:t>1/31/2013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4BB96B-60A7-47E1-BC05-B40464A53AA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9E3FF4-AE6E-4B6F-A836-009267A18BEF}" type="datetimeFigureOut">
              <a:rPr lang="en-US"/>
              <a:pPr/>
              <a:t>1/31/2013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C52EA-B6E1-49C9-ACDE-EAC762CF8D1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58EB06-26F3-4317-9EA3-3D1F9BFD8193}" type="datetimeFigureOut">
              <a:rPr lang="en-US"/>
              <a:pPr/>
              <a:t>1/31/2013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CBC268-C45E-4247-874C-0A4E46A86D6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A70AA0-B165-45E0-B6F4-1AF9BB953FEE}" type="datetimeFigureOut">
              <a:rPr lang="en-US"/>
              <a:pPr/>
              <a:t>1/31/2013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C2E2EC-E1E0-448D-B849-50253B37857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E038A0-C667-40DF-91BE-FEBBE65DF3A6}" type="datetimeFigureOut">
              <a:rPr lang="en-US"/>
              <a:pPr/>
              <a:t>1/31/2013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460CA-33CB-4DC4-B375-9D34E8B07D5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338DC7-3FFA-4D28-8EE8-CB395DB2874C}" type="datetimeFigureOut">
              <a:rPr lang="en-US"/>
              <a:pPr/>
              <a:t>1/31/2013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3CA7DF-61E8-4CF1-9AA3-9D015F18FAD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9164F8-FD6A-46B9-B96B-85803A97D573}" type="datetimeFigureOut">
              <a:rPr lang="en-US"/>
              <a:pPr/>
              <a:t>1/31/2013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61217-AB00-40FB-83B0-07BCB5AB00A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98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4D2F37DA-3529-4012-A228-FBD133007E5C}" type="datetimeFigureOut">
              <a:rPr lang="en-US"/>
              <a:pPr/>
              <a:t>1/31/2013</a:t>
            </a:fld>
            <a:endParaRPr lang="en-GB"/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98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ECC8083C-8BD4-4989-A16F-CFC1460FB3FC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NZ" sz="6000"/>
              <a:t>Toxidromes </a:t>
            </a:r>
            <a:br>
              <a:rPr lang="en-NZ" sz="6000"/>
            </a:br>
            <a:r>
              <a:rPr lang="en-NZ" sz="6000"/>
              <a:t>and </a:t>
            </a:r>
            <a:br>
              <a:rPr lang="en-NZ" sz="6000"/>
            </a:br>
            <a:r>
              <a:rPr lang="en-NZ" sz="6000"/>
              <a:t>Drug Ingestions</a:t>
            </a:r>
            <a:endParaRPr lang="en-GB" sz="6000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Cholinergic Toxidrome</a:t>
            </a:r>
            <a:endParaRPr lang="en-GB"/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NZ" sz="2400"/>
              <a:t>The cholinergic toxidrome =“DUMBELS”:</a:t>
            </a:r>
            <a:endParaRPr lang="en-GB" sz="2400"/>
          </a:p>
          <a:p>
            <a:pPr>
              <a:lnSpc>
                <a:spcPct val="80000"/>
              </a:lnSpc>
            </a:pPr>
            <a:r>
              <a:rPr lang="en-US" sz="1400"/>
              <a:t>D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Diaphoresis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Diarrhoea (and abdo cramps)</a:t>
            </a:r>
          </a:p>
          <a:p>
            <a:pPr>
              <a:lnSpc>
                <a:spcPct val="80000"/>
              </a:lnSpc>
            </a:pPr>
            <a:r>
              <a:rPr lang="en-US" sz="1400"/>
              <a:t>U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urination</a:t>
            </a:r>
          </a:p>
          <a:p>
            <a:pPr>
              <a:lnSpc>
                <a:spcPct val="80000"/>
              </a:lnSpc>
            </a:pPr>
            <a:r>
              <a:rPr lang="en-US" sz="1400"/>
              <a:t>M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Miosis (or mydriasis)</a:t>
            </a:r>
          </a:p>
          <a:p>
            <a:pPr>
              <a:lnSpc>
                <a:spcPct val="80000"/>
              </a:lnSpc>
            </a:pPr>
            <a:r>
              <a:rPr lang="en-US" sz="1400"/>
              <a:t>B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Bronchospasm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Bronchorrhoea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Bradycardia</a:t>
            </a:r>
          </a:p>
          <a:p>
            <a:pPr>
              <a:lnSpc>
                <a:spcPct val="80000"/>
              </a:lnSpc>
            </a:pPr>
            <a:r>
              <a:rPr lang="en-US" sz="1400"/>
              <a:t>E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Emesis</a:t>
            </a:r>
          </a:p>
          <a:p>
            <a:pPr>
              <a:lnSpc>
                <a:spcPct val="80000"/>
              </a:lnSpc>
            </a:pPr>
            <a:r>
              <a:rPr lang="en-US" sz="1400"/>
              <a:t>L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Lacrimation</a:t>
            </a:r>
          </a:p>
          <a:p>
            <a:pPr>
              <a:lnSpc>
                <a:spcPct val="80000"/>
              </a:lnSpc>
            </a:pPr>
            <a:r>
              <a:rPr lang="en-US" sz="1400"/>
              <a:t>S</a:t>
            </a:r>
          </a:p>
          <a:p>
            <a:pPr lvl="1">
              <a:lnSpc>
                <a:spcPct val="80000"/>
              </a:lnSpc>
            </a:pPr>
            <a:r>
              <a:rPr lang="en-US" sz="1200"/>
              <a:t>Salivation</a:t>
            </a:r>
          </a:p>
          <a:p>
            <a:pPr>
              <a:lnSpc>
                <a:spcPct val="80000"/>
              </a:lnSpc>
            </a:pPr>
            <a:endParaRPr lang="en-GB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NZ" sz="6000"/>
              <a:t>Sympathomimetic </a:t>
            </a:r>
            <a:br>
              <a:rPr lang="en-NZ" sz="6000"/>
            </a:br>
            <a:r>
              <a:rPr lang="en-NZ" sz="6000"/>
              <a:t>Toxidromes</a:t>
            </a:r>
            <a:endParaRPr lang="en-GB" sz="6000"/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Sympathomimetic Toxidrome</a:t>
            </a:r>
            <a:endParaRPr lang="en-GB"/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NZ" sz="2800"/>
              <a:t>Act via stimulation of sympathetic nervous system</a:t>
            </a:r>
          </a:p>
          <a:p>
            <a:pPr>
              <a:lnSpc>
                <a:spcPct val="80000"/>
              </a:lnSpc>
            </a:pPr>
            <a:r>
              <a:rPr lang="en-US" sz="2800"/>
              <a:t>Toxidrome – everything stimulated	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Hypertension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Tachycardia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Tachypnoea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Hyperthermia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Agitation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Dilated pupils (usually)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Diaphoresis/flushing</a:t>
            </a:r>
          </a:p>
          <a:p>
            <a:pPr lvl="2">
              <a:lnSpc>
                <a:spcPct val="80000"/>
              </a:lnSpc>
            </a:pPr>
            <a:r>
              <a:rPr lang="en-US" sz="2000"/>
              <a:t>c.f: anticholinergic – dry</a:t>
            </a:r>
          </a:p>
          <a:p>
            <a:pPr>
              <a:lnSpc>
                <a:spcPct val="80000"/>
              </a:lnSpc>
            </a:pPr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Sympathomimetic Toxidrome</a:t>
            </a:r>
            <a:endParaRPr lang="en-GB"/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In New Zealand the most commonly seen sympathomimetic ingestion is methamphetamine</a:t>
            </a:r>
          </a:p>
          <a:p>
            <a:pPr>
              <a:lnSpc>
                <a:spcPct val="80000"/>
              </a:lnSpc>
            </a:pPr>
            <a:r>
              <a:rPr lang="en-US" sz="2000"/>
              <a:t>Can also be seen with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Alpha receptor agonists</a:t>
            </a:r>
          </a:p>
          <a:p>
            <a:pPr lvl="2">
              <a:lnSpc>
                <a:spcPct val="80000"/>
              </a:lnSpc>
            </a:pPr>
            <a:r>
              <a:rPr lang="en-US" sz="1600"/>
              <a:t>Phenylephrine eg OTC cold preparations eg - coldrex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Beta receptor agonist</a:t>
            </a:r>
          </a:p>
          <a:p>
            <a:pPr lvl="2">
              <a:lnSpc>
                <a:spcPct val="80000"/>
              </a:lnSpc>
            </a:pPr>
            <a:r>
              <a:rPr lang="en-US" sz="1600"/>
              <a:t>Salbutamol</a:t>
            </a:r>
          </a:p>
          <a:p>
            <a:pPr lvl="2">
              <a:lnSpc>
                <a:spcPct val="80000"/>
              </a:lnSpc>
            </a:pPr>
            <a:r>
              <a:rPr lang="en-US" sz="1600"/>
              <a:t>Theophylline</a:t>
            </a:r>
          </a:p>
          <a:p>
            <a:pPr lvl="2">
              <a:lnSpc>
                <a:spcPct val="80000"/>
              </a:lnSpc>
            </a:pPr>
            <a:r>
              <a:rPr lang="en-US" sz="1600"/>
              <a:t>Caffeine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Alpha and beta agonists</a:t>
            </a:r>
          </a:p>
          <a:p>
            <a:pPr lvl="2">
              <a:lnSpc>
                <a:spcPct val="80000"/>
              </a:lnSpc>
            </a:pPr>
            <a:r>
              <a:rPr lang="en-US" sz="1600"/>
              <a:t>Amphetamine</a:t>
            </a:r>
          </a:p>
          <a:p>
            <a:pPr lvl="2">
              <a:lnSpc>
                <a:spcPct val="80000"/>
              </a:lnSpc>
            </a:pPr>
            <a:r>
              <a:rPr lang="en-US" sz="1600"/>
              <a:t>Cocaine</a:t>
            </a:r>
          </a:p>
          <a:p>
            <a:pPr lvl="2">
              <a:lnSpc>
                <a:spcPct val="80000"/>
              </a:lnSpc>
            </a:pPr>
            <a:r>
              <a:rPr lang="en-US" sz="1600"/>
              <a:t>Pseudo/ephedrine	</a:t>
            </a:r>
          </a:p>
          <a:p>
            <a:pPr lvl="2">
              <a:lnSpc>
                <a:spcPct val="80000"/>
              </a:lnSpc>
            </a:pPr>
            <a:r>
              <a:rPr lang="en-US" sz="1600"/>
              <a:t>MDMA (ecstasy)</a:t>
            </a:r>
          </a:p>
          <a:p>
            <a:pPr>
              <a:lnSpc>
                <a:spcPct val="80000"/>
              </a:lnSpc>
            </a:pPr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NZ" sz="6000"/>
              <a:t>Sedative or Hypnotic </a:t>
            </a:r>
            <a:br>
              <a:rPr lang="en-NZ" sz="6000"/>
            </a:br>
            <a:r>
              <a:rPr lang="en-NZ" sz="6000"/>
              <a:t>Toxidromes</a:t>
            </a:r>
            <a:endParaRPr lang="en-GB" sz="6000"/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Sedative or Hypnotic Toxidrome</a:t>
            </a:r>
            <a:endParaRPr lang="en-GB"/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NZ"/>
              <a:t>Caused by any medication that causes CNS depression, such as:</a:t>
            </a:r>
          </a:p>
          <a:p>
            <a:pPr lvl="1">
              <a:lnSpc>
                <a:spcPct val="90000"/>
              </a:lnSpc>
            </a:pPr>
            <a:r>
              <a:rPr lang="en-US"/>
              <a:t>Benzodiazepines</a:t>
            </a:r>
          </a:p>
          <a:p>
            <a:pPr lvl="1">
              <a:lnSpc>
                <a:spcPct val="90000"/>
              </a:lnSpc>
            </a:pPr>
            <a:r>
              <a:rPr lang="en-US"/>
              <a:t>Barbiturates</a:t>
            </a:r>
          </a:p>
          <a:p>
            <a:pPr lvl="1">
              <a:lnSpc>
                <a:spcPct val="90000"/>
              </a:lnSpc>
            </a:pPr>
            <a:r>
              <a:rPr lang="en-US"/>
              <a:t>Alcohols</a:t>
            </a:r>
          </a:p>
          <a:p>
            <a:pPr lvl="1">
              <a:lnSpc>
                <a:spcPct val="90000"/>
              </a:lnSpc>
            </a:pPr>
            <a:r>
              <a:rPr lang="en-US"/>
              <a:t>Opioids</a:t>
            </a:r>
          </a:p>
          <a:p>
            <a:pPr lvl="1">
              <a:lnSpc>
                <a:spcPct val="90000"/>
              </a:lnSpc>
            </a:pPr>
            <a:r>
              <a:rPr lang="en-US"/>
              <a:t>Anticonvulsants</a:t>
            </a:r>
          </a:p>
          <a:p>
            <a:pPr lvl="1">
              <a:lnSpc>
                <a:spcPct val="90000"/>
              </a:lnSpc>
            </a:pPr>
            <a:r>
              <a:rPr lang="en-US"/>
              <a:t>Antipsychotics</a:t>
            </a:r>
          </a:p>
          <a:p>
            <a:pPr lvl="1">
              <a:lnSpc>
                <a:spcPct val="90000"/>
              </a:lnSpc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Sedative or Hypnotic Toxidrome</a:t>
            </a:r>
            <a:endParaRPr lang="en-GB"/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NZ"/>
              <a:t>Toxidrome</a:t>
            </a:r>
          </a:p>
          <a:p>
            <a:pPr lvl="1"/>
            <a:r>
              <a:rPr lang="en-US" sz="2400"/>
              <a:t>Decreased Level of consciousness</a:t>
            </a:r>
          </a:p>
          <a:p>
            <a:pPr lvl="1"/>
            <a:r>
              <a:rPr lang="en-US" sz="2400"/>
              <a:t>Hypoventilation </a:t>
            </a:r>
          </a:p>
          <a:p>
            <a:pPr lvl="1"/>
            <a:r>
              <a:rPr lang="en-US" sz="2400"/>
              <a:t>Hypotension</a:t>
            </a:r>
          </a:p>
          <a:p>
            <a:pPr lvl="1"/>
            <a:r>
              <a:rPr lang="en-US" sz="2400"/>
              <a:t>Bradycardia</a:t>
            </a:r>
          </a:p>
          <a:p>
            <a:pPr>
              <a:buFont typeface="Wingdings" pitchFamily="2" charset="2"/>
              <a:buNone/>
            </a:pPr>
            <a:endParaRPr lang="en-US" sz="2800"/>
          </a:p>
          <a:p>
            <a:pPr lvl="1"/>
            <a:r>
              <a:rPr lang="en-US" sz="2400"/>
              <a:t>Opioids + barbiturates also cause</a:t>
            </a:r>
          </a:p>
          <a:p>
            <a:pPr lvl="2"/>
            <a:r>
              <a:rPr lang="en-US" sz="2000"/>
              <a:t>Miosis</a:t>
            </a:r>
          </a:p>
          <a:p>
            <a:pPr lvl="2"/>
            <a:r>
              <a:rPr lang="en-US" sz="2000"/>
              <a:t>Hypothermia</a:t>
            </a:r>
          </a:p>
          <a:p>
            <a:pPr lvl="1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NZ" sz="6000"/>
              <a:t>Hallucinogenic </a:t>
            </a:r>
            <a:br>
              <a:rPr lang="en-NZ" sz="6000"/>
            </a:br>
            <a:r>
              <a:rPr lang="en-NZ" sz="6000"/>
              <a:t>Toxidromes</a:t>
            </a:r>
            <a:r>
              <a:rPr lang="en-GB" sz="6000"/>
              <a:t/>
            </a:r>
            <a:br>
              <a:rPr lang="en-GB" sz="6000"/>
            </a:br>
            <a:endParaRPr lang="en-GB" sz="6000"/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GB" sz="4400"/>
          </a:p>
          <a:p>
            <a:pPr>
              <a:lnSpc>
                <a:spcPct val="90000"/>
              </a:lnSpc>
            </a:pPr>
            <a:endParaRPr lang="en-GB" sz="2800"/>
          </a:p>
          <a:p>
            <a:pPr>
              <a:lnSpc>
                <a:spcPct val="90000"/>
              </a:lnSpc>
            </a:pPr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Hallucinogenic Toxidrome</a:t>
            </a:r>
            <a:endParaRPr lang="en-GB"/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NZ"/>
              <a:t>As it sounds, this is caused by drugs and agents that cause hallucinations</a:t>
            </a:r>
          </a:p>
          <a:p>
            <a:pPr lvl="1"/>
            <a:r>
              <a:rPr lang="en-US"/>
              <a:t>Amphetamine</a:t>
            </a:r>
          </a:p>
          <a:p>
            <a:pPr lvl="1"/>
            <a:r>
              <a:rPr lang="en-US"/>
              <a:t>Cannaboids</a:t>
            </a:r>
          </a:p>
          <a:p>
            <a:pPr lvl="1"/>
            <a:r>
              <a:rPr lang="en-US"/>
              <a:t>Cocaine</a:t>
            </a:r>
          </a:p>
          <a:p>
            <a:pPr lvl="1"/>
            <a:r>
              <a:rPr lang="en-US"/>
              <a:t>LSD</a:t>
            </a:r>
          </a:p>
          <a:p>
            <a:pPr lvl="1"/>
            <a:r>
              <a:rPr lang="en-US"/>
              <a:t>PCP</a:t>
            </a:r>
          </a:p>
          <a:p>
            <a:pPr lvl="1"/>
            <a:r>
              <a:rPr lang="en-US"/>
              <a:t>Magic mushrooms (Psilocybin spp.)</a:t>
            </a:r>
          </a:p>
          <a:p>
            <a:pPr lvl="1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Hallucinogenic Toxidrome</a:t>
            </a:r>
            <a:endParaRPr lang="en-GB"/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NZ"/>
              <a:t>Primarily presents with hallucination</a:t>
            </a:r>
          </a:p>
          <a:p>
            <a:endParaRPr lang="en-NZ"/>
          </a:p>
          <a:p>
            <a:r>
              <a:rPr lang="en-NZ"/>
              <a:t>Also can present with:</a:t>
            </a:r>
          </a:p>
          <a:p>
            <a:pPr lvl="1"/>
            <a:r>
              <a:rPr lang="en-US"/>
              <a:t>Frank psychosis</a:t>
            </a:r>
          </a:p>
          <a:p>
            <a:pPr lvl="1"/>
            <a:r>
              <a:rPr lang="en-US"/>
              <a:t>Panic attacks and anxiety</a:t>
            </a:r>
          </a:p>
          <a:p>
            <a:pPr lvl="1"/>
            <a:r>
              <a:rPr lang="en-US"/>
              <a:t>Sympathomimetic symptoms esp. tachycardia, hypertension and fever</a:t>
            </a:r>
          </a:p>
          <a:p>
            <a:pPr lvl="1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Toxidromes</a:t>
            </a:r>
            <a:endParaRPr lang="en-GB"/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NZ"/>
              <a:t>What is a Toxidrome?</a:t>
            </a:r>
            <a:r>
              <a:rPr lang="en-US" i="1"/>
              <a:t> </a:t>
            </a:r>
          </a:p>
          <a:p>
            <a:pPr>
              <a:spcBef>
                <a:spcPct val="0"/>
              </a:spcBef>
            </a:pPr>
            <a:endParaRPr lang="en-US" i="1"/>
          </a:p>
          <a:p>
            <a:pPr lvl="1">
              <a:spcBef>
                <a:spcPct val="0"/>
              </a:spcBef>
            </a:pPr>
            <a:r>
              <a:rPr lang="en-US" i="1"/>
              <a:t>A constellation of clinical signs that may suggest a particular type of ingestion</a:t>
            </a:r>
          </a:p>
          <a:p>
            <a:pPr lvl="1">
              <a:spcBef>
                <a:spcPct val="0"/>
              </a:spcBef>
            </a:pPr>
            <a:endParaRPr lang="en-US" i="1"/>
          </a:p>
          <a:p>
            <a:pPr lvl="1">
              <a:spcBef>
                <a:spcPct val="0"/>
              </a:spcBef>
            </a:pPr>
            <a:r>
              <a:rPr lang="en-US" i="1"/>
              <a:t>Toxidromes may indicate what type of drugs a patient has taken if they are unable or unwilling to tell you</a:t>
            </a:r>
          </a:p>
          <a:p>
            <a:pPr lvl="2">
              <a:spcBef>
                <a:spcPct val="0"/>
              </a:spcBef>
            </a:pPr>
            <a:endParaRPr lang="en-US" i="1"/>
          </a:p>
          <a:p>
            <a:endParaRPr lang="en-US"/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NZ" sz="6000"/>
              <a:t>Serotonergic  </a:t>
            </a:r>
            <a:br>
              <a:rPr lang="en-NZ" sz="6000"/>
            </a:br>
            <a:r>
              <a:rPr lang="en-NZ" sz="6000"/>
              <a:t>Toxidromes</a:t>
            </a:r>
            <a:endParaRPr lang="en-GB" sz="6000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Serotonergic Toxidrome</a:t>
            </a:r>
            <a:endParaRPr lang="en-GB"/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en-NZ"/>
          </a:p>
          <a:p>
            <a:r>
              <a:rPr lang="en-NZ"/>
              <a:t>A collection of signs and symptoms produced by excess serotonin in the central, peripheral and autonomic nervous systems</a:t>
            </a:r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Serotonergic Toxidrome</a:t>
            </a:r>
            <a:endParaRPr lang="en-GB"/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en-NZ"/>
          </a:p>
          <a:p>
            <a:r>
              <a:rPr lang="en-NZ"/>
              <a:t>Multiple medications can cause serotonergic toxidrome (or serotonin syndrome)</a:t>
            </a:r>
          </a:p>
          <a:p>
            <a:pPr lvl="1"/>
            <a:r>
              <a:rPr lang="en-NZ"/>
              <a:t>Most commonly occurs when </a:t>
            </a:r>
            <a:r>
              <a:rPr lang="en-NZ">
                <a:cs typeface="Arial" charset="0"/>
              </a:rPr>
              <a:t>≥ </a:t>
            </a:r>
            <a:r>
              <a:rPr lang="en-NZ"/>
              <a:t>2 medications which affect either serotonin reuptake or metabolism are given, but can also occur with a single agent</a:t>
            </a:r>
          </a:p>
          <a:p>
            <a:pPr lvl="1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Serotonergic Toxidrome</a:t>
            </a:r>
            <a:endParaRPr lang="en-GB"/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NZ" sz="2000"/>
              <a:t>Associated with:</a:t>
            </a:r>
          </a:p>
          <a:p>
            <a:pPr lvl="1">
              <a:lnSpc>
                <a:spcPct val="80000"/>
              </a:lnSpc>
            </a:pPr>
            <a:r>
              <a:rPr lang="en-NZ" sz="1800"/>
              <a:t>Selective serotonin reuptake inhibitors (SSRI -antidepressants)</a:t>
            </a:r>
          </a:p>
          <a:p>
            <a:pPr lvl="2">
              <a:lnSpc>
                <a:spcPct val="80000"/>
              </a:lnSpc>
            </a:pPr>
            <a:r>
              <a:rPr lang="en-NZ" sz="1600"/>
              <a:t>Eg paroxtetine, fluoxetine</a:t>
            </a:r>
          </a:p>
          <a:p>
            <a:pPr lvl="1">
              <a:lnSpc>
                <a:spcPct val="80000"/>
              </a:lnSpc>
            </a:pPr>
            <a:r>
              <a:rPr lang="en-NZ" sz="1800"/>
              <a:t>Serotonin noradrenalin reuptake inhibitors (SNRI –antidressants)</a:t>
            </a:r>
          </a:p>
          <a:p>
            <a:pPr lvl="2">
              <a:lnSpc>
                <a:spcPct val="80000"/>
              </a:lnSpc>
            </a:pPr>
            <a:r>
              <a:rPr lang="en-NZ" sz="1600"/>
              <a:t>Eg venlafaxine, citaloprma</a:t>
            </a:r>
          </a:p>
          <a:p>
            <a:pPr lvl="1">
              <a:lnSpc>
                <a:spcPct val="80000"/>
              </a:lnSpc>
            </a:pPr>
            <a:r>
              <a:rPr lang="en-NZ" sz="1800"/>
              <a:t>Tricyclic antidepressants </a:t>
            </a:r>
          </a:p>
          <a:p>
            <a:pPr lvl="1">
              <a:lnSpc>
                <a:spcPct val="80000"/>
              </a:lnSpc>
            </a:pPr>
            <a:r>
              <a:rPr lang="en-NZ" sz="1800"/>
              <a:t>Monoamine oxidase iunhibitors (Block serotonin break down –used as antidepressants)</a:t>
            </a:r>
          </a:p>
          <a:p>
            <a:pPr lvl="2">
              <a:lnSpc>
                <a:spcPct val="80000"/>
              </a:lnSpc>
            </a:pPr>
            <a:r>
              <a:rPr lang="en-NZ" sz="1600"/>
              <a:t>Eg moclobmide</a:t>
            </a:r>
          </a:p>
          <a:p>
            <a:pPr lvl="1">
              <a:lnSpc>
                <a:spcPct val="80000"/>
              </a:lnSpc>
            </a:pPr>
            <a:r>
              <a:rPr lang="en-NZ" sz="1800"/>
              <a:t>Analgesic</a:t>
            </a:r>
          </a:p>
          <a:p>
            <a:pPr lvl="2">
              <a:lnSpc>
                <a:spcPct val="80000"/>
              </a:lnSpc>
            </a:pPr>
            <a:r>
              <a:rPr lang="en-NZ" sz="1600"/>
              <a:t>Eg pethidine, tramadol, fentanyl</a:t>
            </a:r>
          </a:p>
          <a:p>
            <a:pPr lvl="1">
              <a:lnSpc>
                <a:spcPct val="80000"/>
              </a:lnSpc>
            </a:pPr>
            <a:r>
              <a:rPr lang="en-NZ" sz="1800"/>
              <a:t>Antiemetics</a:t>
            </a:r>
          </a:p>
          <a:p>
            <a:pPr lvl="2">
              <a:lnSpc>
                <a:spcPct val="80000"/>
              </a:lnSpc>
            </a:pPr>
            <a:r>
              <a:rPr lang="en-NZ" sz="1600"/>
              <a:t>Eg metoclopramide, ondansteron</a:t>
            </a:r>
          </a:p>
          <a:p>
            <a:pPr lvl="1">
              <a:lnSpc>
                <a:spcPct val="80000"/>
              </a:lnSpc>
            </a:pPr>
            <a:r>
              <a:rPr lang="en-NZ" sz="1800"/>
              <a:t>Anticonvulsants</a:t>
            </a:r>
          </a:p>
          <a:p>
            <a:pPr lvl="2">
              <a:lnSpc>
                <a:spcPct val="80000"/>
              </a:lnSpc>
            </a:pPr>
            <a:r>
              <a:rPr lang="en-NZ" sz="1600"/>
              <a:t>Eg valproaic acid</a:t>
            </a:r>
          </a:p>
          <a:p>
            <a:pPr lvl="1">
              <a:lnSpc>
                <a:spcPct val="80000"/>
              </a:lnSpc>
            </a:pPr>
            <a:r>
              <a:rPr lang="en-NZ" sz="1800"/>
              <a:t>Dietary supplements</a:t>
            </a:r>
          </a:p>
          <a:p>
            <a:pPr lvl="2">
              <a:lnSpc>
                <a:spcPct val="80000"/>
              </a:lnSpc>
            </a:pPr>
            <a:r>
              <a:rPr lang="en-NZ" sz="1600"/>
              <a:t>Eg St johns wort, ginseng</a:t>
            </a:r>
            <a:endParaRPr lang="en-GB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Serotonergic Toxidrome</a:t>
            </a:r>
            <a:endParaRPr lang="en-GB"/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NZ"/>
              <a:t>Produces wide variety of signs and symptoms due to CNS, peripheral and autonomic dysfunction</a:t>
            </a:r>
          </a:p>
          <a:p>
            <a:pPr lvl="1">
              <a:lnSpc>
                <a:spcPct val="90000"/>
              </a:lnSpc>
            </a:pPr>
            <a:r>
              <a:rPr lang="en-NZ"/>
              <a:t>Most commonly produces</a:t>
            </a:r>
          </a:p>
          <a:p>
            <a:pPr lvl="2">
              <a:lnSpc>
                <a:spcPct val="90000"/>
              </a:lnSpc>
            </a:pPr>
            <a:r>
              <a:rPr lang="en-NZ"/>
              <a:t>Tremor  </a:t>
            </a:r>
          </a:p>
          <a:p>
            <a:pPr lvl="2">
              <a:lnSpc>
                <a:spcPct val="90000"/>
              </a:lnSpc>
            </a:pPr>
            <a:r>
              <a:rPr lang="en-NZ"/>
              <a:t>Hyperreflexia and muscle rigidity esp in the legs</a:t>
            </a:r>
          </a:p>
          <a:p>
            <a:pPr lvl="2">
              <a:lnSpc>
                <a:spcPct val="90000"/>
              </a:lnSpc>
            </a:pPr>
            <a:r>
              <a:rPr lang="en-NZ"/>
              <a:t>Clonus</a:t>
            </a:r>
          </a:p>
          <a:p>
            <a:pPr lvl="2">
              <a:lnSpc>
                <a:spcPct val="90000"/>
              </a:lnSpc>
            </a:pPr>
            <a:r>
              <a:rPr lang="en-NZ"/>
              <a:t>Fever</a:t>
            </a:r>
          </a:p>
          <a:p>
            <a:pPr lvl="2">
              <a:lnSpc>
                <a:spcPct val="90000"/>
              </a:lnSpc>
            </a:pPr>
            <a:r>
              <a:rPr lang="en-NZ"/>
              <a:t>Tachycardia and hypertension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Toxidromes</a:t>
            </a:r>
            <a:endParaRPr lang="en-GB"/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NZ"/>
              <a:t>The most common toxidromes seen are:</a:t>
            </a:r>
          </a:p>
          <a:p>
            <a:pPr lvl="1"/>
            <a:r>
              <a:rPr lang="en-NZ"/>
              <a:t>Anticholingeric</a:t>
            </a:r>
          </a:p>
          <a:p>
            <a:pPr lvl="1"/>
            <a:r>
              <a:rPr lang="en-NZ"/>
              <a:t>Cholinergic</a:t>
            </a:r>
          </a:p>
          <a:p>
            <a:pPr lvl="1"/>
            <a:r>
              <a:rPr lang="en-NZ"/>
              <a:t>Sympathomimetic</a:t>
            </a:r>
          </a:p>
          <a:p>
            <a:pPr lvl="1"/>
            <a:r>
              <a:rPr lang="en-NZ"/>
              <a:t>Sedative</a:t>
            </a:r>
          </a:p>
          <a:p>
            <a:pPr lvl="1"/>
            <a:r>
              <a:rPr lang="en-NZ"/>
              <a:t>Hallucinogenic</a:t>
            </a:r>
          </a:p>
          <a:p>
            <a:pPr lvl="1"/>
            <a:r>
              <a:rPr lang="en-NZ"/>
              <a:t>Serotonergic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NZ" sz="6000"/>
              <a:t>Anticholinergic </a:t>
            </a:r>
            <a:br>
              <a:rPr lang="en-NZ" sz="6000"/>
            </a:br>
            <a:r>
              <a:rPr lang="en-NZ" sz="6000"/>
              <a:t>Toxidromes</a:t>
            </a:r>
            <a:endParaRPr lang="en-GB" sz="6000"/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 sz="4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Anticholinergic Toxidrome</a:t>
            </a:r>
            <a:endParaRPr lang="en-GB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NZ"/>
              <a:t>Due to drugs that block muscarinic and nicotine acetylcholine receptor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Antihistamines (1</a:t>
            </a:r>
            <a:r>
              <a:rPr lang="en-US" sz="1800" baseline="30000"/>
              <a:t>st</a:t>
            </a:r>
            <a:r>
              <a:rPr lang="en-US" sz="1800"/>
              <a:t> generation)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Tricyclic antidepressants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Antitussives (cough mixtures)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Antipsychotics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Anticonvulsants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Antimuscularinic drugs</a:t>
            </a:r>
          </a:p>
          <a:p>
            <a:pPr lvl="3">
              <a:lnSpc>
                <a:spcPct val="80000"/>
              </a:lnSpc>
            </a:pPr>
            <a:r>
              <a:rPr lang="en-US" sz="1600"/>
              <a:t>Atropine </a:t>
            </a:r>
          </a:p>
          <a:p>
            <a:pPr lvl="3">
              <a:lnSpc>
                <a:spcPct val="80000"/>
              </a:lnSpc>
            </a:pPr>
            <a:r>
              <a:rPr lang="en-US" sz="1600"/>
              <a:t>Scopolamine</a:t>
            </a:r>
          </a:p>
          <a:p>
            <a:pPr lvl="3">
              <a:lnSpc>
                <a:spcPct val="80000"/>
              </a:lnSpc>
            </a:pPr>
            <a:r>
              <a:rPr lang="en-US" sz="1600"/>
              <a:t>Ipatroprium bromide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Plants</a:t>
            </a:r>
          </a:p>
          <a:p>
            <a:pPr lvl="3">
              <a:lnSpc>
                <a:spcPct val="80000"/>
              </a:lnSpc>
            </a:pPr>
            <a:r>
              <a:rPr lang="en-US" sz="1600"/>
              <a:t>Mushrooms</a:t>
            </a:r>
          </a:p>
          <a:p>
            <a:pPr lvl="3">
              <a:lnSpc>
                <a:spcPct val="80000"/>
              </a:lnSpc>
            </a:pPr>
            <a:r>
              <a:rPr lang="en-US" sz="1600"/>
              <a:t>Datura</a:t>
            </a:r>
          </a:p>
          <a:p>
            <a:pPr lvl="1">
              <a:lnSpc>
                <a:spcPct val="80000"/>
              </a:lnSpc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Anticholinergic Toxidrome</a:t>
            </a:r>
            <a:endParaRPr lang="en-GB"/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NZ"/>
              <a:t>The anticholinergic toxidrome consists of: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Delirium + peripheral antimuscarinic effects</a:t>
            </a:r>
          </a:p>
          <a:p>
            <a:pPr lvl="2">
              <a:lnSpc>
                <a:spcPct val="90000"/>
              </a:lnSpc>
            </a:pPr>
            <a:r>
              <a:rPr lang="en-US" sz="2000" i="1">
                <a:solidFill>
                  <a:srgbClr val="FF0000"/>
                </a:solidFill>
              </a:rPr>
              <a:t>Mad as a hatter</a:t>
            </a:r>
          </a:p>
          <a:p>
            <a:pPr lvl="3">
              <a:lnSpc>
                <a:spcPct val="90000"/>
              </a:lnSpc>
            </a:pPr>
            <a:r>
              <a:rPr lang="en-US"/>
              <a:t>Confusion/hallucinations/seizure/coma</a:t>
            </a:r>
          </a:p>
          <a:p>
            <a:pPr lvl="2">
              <a:lnSpc>
                <a:spcPct val="90000"/>
              </a:lnSpc>
            </a:pPr>
            <a:r>
              <a:rPr lang="en-US" sz="2000" i="1">
                <a:solidFill>
                  <a:srgbClr val="FF0000"/>
                </a:solidFill>
              </a:rPr>
              <a:t>Red as a beet</a:t>
            </a:r>
          </a:p>
          <a:p>
            <a:pPr lvl="3">
              <a:lnSpc>
                <a:spcPct val="90000"/>
              </a:lnSpc>
            </a:pPr>
            <a:r>
              <a:rPr lang="en-US"/>
              <a:t>Flushed skin</a:t>
            </a:r>
          </a:p>
          <a:p>
            <a:pPr lvl="2">
              <a:lnSpc>
                <a:spcPct val="90000"/>
              </a:lnSpc>
            </a:pPr>
            <a:r>
              <a:rPr lang="en-US" sz="2000" i="1">
                <a:solidFill>
                  <a:srgbClr val="FF0000"/>
                </a:solidFill>
              </a:rPr>
              <a:t>Blind as a bat</a:t>
            </a:r>
          </a:p>
          <a:p>
            <a:pPr lvl="3">
              <a:lnSpc>
                <a:spcPct val="90000"/>
              </a:lnSpc>
            </a:pPr>
            <a:r>
              <a:rPr lang="en-US"/>
              <a:t>Mydriasis </a:t>
            </a:r>
          </a:p>
          <a:p>
            <a:pPr lvl="2">
              <a:lnSpc>
                <a:spcPct val="90000"/>
              </a:lnSpc>
            </a:pPr>
            <a:r>
              <a:rPr lang="en-US" sz="2000" i="1">
                <a:solidFill>
                  <a:srgbClr val="FF0000"/>
                </a:solidFill>
              </a:rPr>
              <a:t>Hot as a hare</a:t>
            </a:r>
          </a:p>
          <a:p>
            <a:pPr lvl="3">
              <a:lnSpc>
                <a:spcPct val="90000"/>
              </a:lnSpc>
            </a:pPr>
            <a:r>
              <a:rPr lang="en-US"/>
              <a:t>Hyperthermia</a:t>
            </a:r>
          </a:p>
          <a:p>
            <a:pPr lvl="2">
              <a:lnSpc>
                <a:spcPct val="90000"/>
              </a:lnSpc>
            </a:pPr>
            <a:r>
              <a:rPr lang="en-US" sz="2000" i="1">
                <a:solidFill>
                  <a:srgbClr val="FF0000"/>
                </a:solidFill>
              </a:rPr>
              <a:t>Dry as a bone</a:t>
            </a:r>
          </a:p>
          <a:p>
            <a:pPr lvl="3">
              <a:lnSpc>
                <a:spcPct val="90000"/>
              </a:lnSpc>
            </a:pPr>
            <a:r>
              <a:rPr lang="en-US"/>
              <a:t>Dry skin, urinary retention, ileus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NZ" sz="6000"/>
              <a:t>Cholinergic </a:t>
            </a:r>
            <a:br>
              <a:rPr lang="en-NZ" sz="6000"/>
            </a:br>
            <a:r>
              <a:rPr lang="en-NZ" sz="6000"/>
              <a:t>Toxidromes</a:t>
            </a:r>
            <a:r>
              <a:rPr lang="en-GB" sz="6000"/>
              <a:t/>
            </a:r>
            <a:br>
              <a:rPr lang="en-GB" sz="6000"/>
            </a:br>
            <a:endParaRPr lang="en-GB" sz="6000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Cholinergic Toxidrome</a:t>
            </a:r>
            <a:endParaRPr lang="en-GB"/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en-NZ"/>
          </a:p>
          <a:p>
            <a:r>
              <a:rPr lang="en-NZ"/>
              <a:t>Due to drugs that activate acetylcholine receptor</a:t>
            </a:r>
          </a:p>
          <a:p>
            <a:pPr lvl="1"/>
            <a:r>
              <a:rPr lang="en-NZ"/>
              <a:t>ie the opposite of anticholinegric toxidromes</a:t>
            </a:r>
          </a:p>
          <a:p>
            <a:pPr lvl="1"/>
            <a:endParaRPr lang="en-NZ"/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NZ"/>
              <a:t>Cholinergic Toxidrome</a:t>
            </a:r>
            <a:endParaRPr lang="en-GB"/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NZ"/>
              <a:t>Caused by:</a:t>
            </a:r>
          </a:p>
          <a:p>
            <a:pPr lvl="1"/>
            <a:r>
              <a:rPr lang="en-US" sz="2400"/>
              <a:t>Organophosphate insecticides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Carbamate insecticides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Chemical warfare agents eg Ricin, Tabun, Soman, VX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Alzheimer's medication eg donepezil</a:t>
            </a:r>
          </a:p>
          <a:p>
            <a:pPr lvl="1">
              <a:lnSpc>
                <a:spcPct val="80000"/>
              </a:lnSpc>
            </a:pPr>
            <a:r>
              <a:rPr lang="en-US" sz="2400"/>
              <a:t>Agents used for myasthenia gravis</a:t>
            </a:r>
          </a:p>
          <a:p>
            <a:pPr lvl="2">
              <a:lnSpc>
                <a:spcPct val="80000"/>
              </a:lnSpc>
            </a:pPr>
            <a:r>
              <a:rPr lang="en-US"/>
              <a:t>Neostigmin</a:t>
            </a:r>
          </a:p>
          <a:p>
            <a:pPr lvl="2">
              <a:lnSpc>
                <a:spcPct val="80000"/>
              </a:lnSpc>
            </a:pPr>
            <a:r>
              <a:rPr lang="en-US"/>
              <a:t>Edrophonium</a:t>
            </a:r>
          </a:p>
          <a:p>
            <a:pPr lvl="2">
              <a:lnSpc>
                <a:spcPct val="80000"/>
              </a:lnSpc>
            </a:pPr>
            <a:r>
              <a:rPr lang="en-US"/>
              <a:t>Pilocarpine</a:t>
            </a:r>
          </a:p>
          <a:p>
            <a:pPr lvl="2">
              <a:lnSpc>
                <a:spcPct val="80000"/>
              </a:lnSpc>
            </a:pPr>
            <a:r>
              <a:rPr lang="en-US"/>
              <a:t>Phyostigmine</a:t>
            </a:r>
          </a:p>
          <a:p>
            <a:pPr lvl="1">
              <a:lnSpc>
                <a:spcPct val="80000"/>
              </a:lnSpc>
            </a:pPr>
            <a:endParaRPr lang="en-GB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89</TotalTime>
  <Words>508</Words>
  <Application>Microsoft Macintosh PowerPoint</Application>
  <PresentationFormat>On-screen Show (4:3)</PresentationFormat>
  <Paragraphs>174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ＭＳ Ｐゴシック</vt:lpstr>
      <vt:lpstr>Tahoma</vt:lpstr>
      <vt:lpstr>Wingdings</vt:lpstr>
      <vt:lpstr>Calibri</vt:lpstr>
      <vt:lpstr>Textured</vt:lpstr>
      <vt:lpstr>Toxidromes  and  Drug Ingestions</vt:lpstr>
      <vt:lpstr>Toxidromes</vt:lpstr>
      <vt:lpstr>Toxidromes</vt:lpstr>
      <vt:lpstr>Anticholinergic  Toxidromes</vt:lpstr>
      <vt:lpstr>Anticholinergic Toxidrome</vt:lpstr>
      <vt:lpstr>Anticholinergic Toxidrome</vt:lpstr>
      <vt:lpstr>Cholinergic  Toxidromes </vt:lpstr>
      <vt:lpstr>Cholinergic Toxidrome</vt:lpstr>
      <vt:lpstr>Cholinergic Toxidrome</vt:lpstr>
      <vt:lpstr>Cholinergic Toxidrome</vt:lpstr>
      <vt:lpstr>Sympathomimetic  Toxidromes</vt:lpstr>
      <vt:lpstr>Sympathomimetic Toxidrome</vt:lpstr>
      <vt:lpstr>Sympathomimetic Toxidrome</vt:lpstr>
      <vt:lpstr>Sedative or Hypnotic  Toxidromes</vt:lpstr>
      <vt:lpstr>Sedative or Hypnotic Toxidrome</vt:lpstr>
      <vt:lpstr>Sedative or Hypnotic Toxidrome</vt:lpstr>
      <vt:lpstr>Hallucinogenic  Toxidromes </vt:lpstr>
      <vt:lpstr>Hallucinogenic Toxidrome</vt:lpstr>
      <vt:lpstr>Hallucinogenic Toxidrome</vt:lpstr>
      <vt:lpstr>Serotonergic   Toxidromes</vt:lpstr>
      <vt:lpstr>Serotonergic Toxidrome</vt:lpstr>
      <vt:lpstr>Serotonergic Toxidrome</vt:lpstr>
      <vt:lpstr>Serotonergic Toxidrome</vt:lpstr>
      <vt:lpstr>Serotonergic Toxidrome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TOXIDROMES </dc:title>
  <dc:creator>Emma Batistich</dc:creator>
  <cp:lastModifiedBy>tane</cp:lastModifiedBy>
  <cp:revision>20</cp:revision>
  <dcterms:created xsi:type="dcterms:W3CDTF">2012-11-26T00:27:49Z</dcterms:created>
  <dcterms:modified xsi:type="dcterms:W3CDTF">2013-01-31T01:24:27Z</dcterms:modified>
</cp:coreProperties>
</file>